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1" r:id="rId2"/>
    <p:sldMasterId id="2147483663" r:id="rId3"/>
  </p:sldMasterIdLst>
  <p:notesMasterIdLst>
    <p:notesMasterId r:id="rId20"/>
  </p:notesMasterIdLst>
  <p:handoutMasterIdLst>
    <p:handoutMasterId r:id="rId21"/>
  </p:handoutMasterIdLst>
  <p:sldIdLst>
    <p:sldId id="383" r:id="rId4"/>
    <p:sldId id="375" r:id="rId5"/>
    <p:sldId id="393" r:id="rId6"/>
    <p:sldId id="394" r:id="rId7"/>
    <p:sldId id="399" r:id="rId8"/>
    <p:sldId id="404" r:id="rId9"/>
    <p:sldId id="406" r:id="rId10"/>
    <p:sldId id="402" r:id="rId11"/>
    <p:sldId id="403" r:id="rId12"/>
    <p:sldId id="400" r:id="rId13"/>
    <p:sldId id="397" r:id="rId14"/>
    <p:sldId id="390" r:id="rId15"/>
    <p:sldId id="385" r:id="rId16"/>
    <p:sldId id="407" r:id="rId17"/>
    <p:sldId id="396" r:id="rId18"/>
    <p:sldId id="384" r:id="rId19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08" userDrawn="1">
          <p15:clr>
            <a:srgbClr val="A4A3A4"/>
          </p15:clr>
        </p15:guide>
        <p15:guide id="2" pos="2227" userDrawn="1">
          <p15:clr>
            <a:srgbClr val="A4A3A4"/>
          </p15:clr>
        </p15:guide>
        <p15:guide id="3" orient="horz" pos="3266" userDrawn="1">
          <p15:clr>
            <a:srgbClr val="A4A3A4"/>
          </p15:clr>
        </p15:guide>
        <p15:guide id="4" pos="2207" userDrawn="1">
          <p15:clr>
            <a:srgbClr val="A4A3A4"/>
          </p15:clr>
        </p15:guide>
        <p15:guide id="5" orient="horz" pos="2060" userDrawn="1">
          <p15:clr>
            <a:srgbClr val="A4A3A4"/>
          </p15:clr>
        </p15:guide>
        <p15:guide id="6" orient="horz" pos="2236" userDrawn="1">
          <p15:clr>
            <a:srgbClr val="A4A3A4"/>
          </p15:clr>
        </p15:guide>
        <p15:guide id="7" pos="3252" userDrawn="1">
          <p15:clr>
            <a:srgbClr val="A4A3A4"/>
          </p15:clr>
        </p15:guide>
        <p15:guide id="8" pos="3224" userDrawn="1">
          <p15:clr>
            <a:srgbClr val="A4A3A4"/>
          </p15:clr>
        </p15:guide>
        <p15:guide id="9" orient="horz" pos="4206">
          <p15:clr>
            <a:srgbClr val="A4A3A4"/>
          </p15:clr>
        </p15:guide>
        <p15:guide id="10" orient="horz" pos="4566">
          <p15:clr>
            <a:srgbClr val="A4A3A4"/>
          </p15:clr>
        </p15:guide>
        <p15:guide id="11" orient="horz" pos="2880">
          <p15:clr>
            <a:srgbClr val="A4A3A4"/>
          </p15:clr>
        </p15:guide>
        <p15:guide id="12" orient="horz" pos="3127">
          <p15:clr>
            <a:srgbClr val="A4A3A4"/>
          </p15:clr>
        </p15:guide>
        <p15:guide id="13" pos="1479">
          <p15:clr>
            <a:srgbClr val="A4A3A4"/>
          </p15:clr>
        </p15:guide>
        <p15:guide id="14" pos="1466">
          <p15:clr>
            <a:srgbClr val="A4A3A4"/>
          </p15:clr>
        </p15:guide>
        <p15:guide id="15" pos="2160">
          <p15:clr>
            <a:srgbClr val="A4A3A4"/>
          </p15:clr>
        </p15:guide>
        <p15:guide id="16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rianne Noriega" initials="DN" lastIdx="1" clrIdx="0">
    <p:extLst>
      <p:ext uri="{19B8F6BF-5375-455C-9EA6-DF929625EA0E}">
        <p15:presenceInfo xmlns:p15="http://schemas.microsoft.com/office/powerpoint/2012/main" userId="S-1-5-21-3019029889-1303389233-3999296293-36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5B0C"/>
    <a:srgbClr val="EDEDEF"/>
    <a:srgbClr val="534B54"/>
    <a:srgbClr val="AF4A1D"/>
    <a:srgbClr val="D0C1B6"/>
    <a:srgbClr val="EAB927"/>
    <a:srgbClr val="CD5916"/>
    <a:srgbClr val="BFB2A5"/>
    <a:srgbClr val="544B54"/>
    <a:srgbClr val="162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20" autoAdjust="0"/>
  </p:normalViewPr>
  <p:slideViewPr>
    <p:cSldViewPr>
      <p:cViewPr varScale="1">
        <p:scale>
          <a:sx n="103" d="100"/>
          <a:sy n="103" d="100"/>
        </p:scale>
        <p:origin x="17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008"/>
        <p:guide pos="2227"/>
        <p:guide orient="horz" pos="3266"/>
        <p:guide pos="2207"/>
        <p:guide orient="horz" pos="2060"/>
        <p:guide orient="horz" pos="2236"/>
        <p:guide pos="3252"/>
        <p:guide pos="3224"/>
        <p:guide orient="horz" pos="4206"/>
        <p:guide orient="horz" pos="4566"/>
        <p:guide orient="horz" pos="2880"/>
        <p:guide orient="horz" pos="3127"/>
        <p:guide pos="1479"/>
        <p:guide pos="1466"/>
        <p:guide pos="216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F1B43E18-B6CC-487E-816B-E13CA5ED3D41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06FEDA3-7EE3-4646-BF85-C4508C11CC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075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2BC89977-98A4-40C2-BC1A-79D5027D4065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6332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B6F27C80-ED2C-42DF-ABC9-619F15562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072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35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336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dépôt sur le portail ENR assuré par les communes ou les EPCI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267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79391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75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456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6833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02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29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CD71F-DD5F-A1EB-110B-FE329138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680415-DB99-4181-0BF4-E77D8DB199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B1C97486-1DCD-CED1-B031-665F6FEB1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2200FC-5F5C-7363-FC9E-D93F0029F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2370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3B667-DA5A-57D9-2109-272F1B1C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7DF9380-3C60-BE5E-7C28-A62024B493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D73E9538-A4C7-A1B7-D98A-7A4E154587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256620-7FA9-AC46-27D5-1B7B6E5E57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507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1BD41-9DEE-A09D-31DC-66277DD7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208B8A-9D19-AC71-B830-4EFC90962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ACE0EDD5-ACBC-B3C2-5617-C9032334FC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Une grille de densité communale à 7 niveaux différenciant les communes densément peuplées (grands centres urbains), les communes de densité moyenne (centres urbains intermédiaires, petites villes, ceintures urbaines) et les communes rurales (bourgs ruraux, rural à habitat dispersé et à habitat très dispersé).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5ADCF4-3353-A980-CC1A-8348C6F40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605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53ADC-3720-BE86-DA5B-405F74E7B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3BE68A-A2F3-4336-CD20-149464D27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6430BE3D-6689-4090-FAAF-A75FA279D5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grille communale de densité est un classement des communes en fonction du nbre d’habitants et de leur répartition/concentration sur le territoire (suivant un découpage en grille de carreaux de 1km x 1 km),e n se concentrant au final sur les secteurs habités (et en n’incluant pas les zones non habitées : forêts, champs).</a:t>
            </a:r>
          </a:p>
          <a:p>
            <a:r>
              <a:rPr lang="fr-FR" dirty="0"/>
              <a:t>Une grille de densité communale à 7 niveaux différenciant les communes densément peuplées (grands centres urbains), les communes de densité moyenne (centres urbains intermédiaires, petites villes, ceintures urbaines) et les communes rurales (bourgs ruraux, rural à habitat dispersé et à habitat très dispersé).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30E801-CE2B-ABA1-6DB6-917BC768A6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27C80-ED2C-42DF-ABC9-619F155627A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406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diapo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78D4F-FFFF-400A-BA65-BE90C61CFA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630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76606C5-D812-40BE-AAF6-BF75626FF1D2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61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1944A70-FD61-44F1-98A7-CFC35BC04135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680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639D52D-FC39-40EC-9985-3354037DC5E2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22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C7B414-0E42-4D8D-B95C-FBFF70463698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988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596F1-C4A2-4DB4-B417-DC70E43C884D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00B42C1-EAA0-F449-6A02-84460932E7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11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815FD-3025-4B8D-9525-D7D2A85CCD05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8042A7-7B2D-FF0B-0B32-765929ABC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57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E6AAC-968B-429A-B144-2D8DD51955CA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F998A0A-6A29-949C-2663-78F9E97C45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00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CAA9F-B569-4B64-A6CE-2AEDEBFEEE7F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EA4B80-2A33-9D5E-994D-7B018F674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7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12852-01AA-4645-82F0-A105E50D6536}" type="datetime1">
              <a:rPr lang="fr-FR" smtClean="0"/>
              <a:t>16/10/2024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7962E5-1050-8ED5-420F-9E0FFD165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87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2E3D1-01F1-44CF-A7D6-2ACE926DAD77}" type="datetime1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6B8199-7E51-4B49-FD75-D054E34774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0699282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3AEE-8283-4AE2-9B24-0AF51ADD8F9B}" type="datetime1">
              <a:rPr lang="fr-FR" smtClean="0"/>
              <a:t>16/10/2024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EF92BD-BE1E-2667-7CE3-08443C11D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229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ECDDE-40D0-4AC8-BD7E-A784D24AEE25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218352-EAE6-09A0-A909-70C1A6440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27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E1AE9-01C9-4FAE-8742-CCFB0C8FF928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285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E2475-8B5C-4A0B-A1C6-CBEE3EDDFCCB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0017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AAEDD-2389-4E79-A9D4-DAE63D7435C9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402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93D1875-B503-41A4-8684-5EBEB9FBEC69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388424" y="6381328"/>
            <a:ext cx="658416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88EA490-CD21-478A-901F-0EA13E00345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0278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AD3B75-4A97-4DCE-A032-F2C9DA692F01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20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59A40EA-ECAF-4EA3-A0BC-32460EC3DCFB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748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CC37601-0703-45FE-8482-16200BC715CE}" type="datetime1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66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853EC7F-C135-45F3-8339-345B316F5EA1}" type="datetime1">
              <a:rPr lang="fr-FR" smtClean="0"/>
              <a:t>16/10/2024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355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62CB93-FB6C-40DE-A218-9F7E18E142D9}" type="datetime1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8EA490-CD21-478A-901F-0EA13E00345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10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5B179D7-734B-4A45-8806-0AF003B3B09B}" type="datetime1">
              <a:rPr lang="fr-FR" smtClean="0"/>
              <a:t>16/10/2024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6597352"/>
            <a:ext cx="514400" cy="225812"/>
          </a:xfrm>
          <a:prstGeom prst="rect">
            <a:avLst/>
          </a:prstGeom>
        </p:spPr>
        <p:txBody>
          <a:bodyPr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fld id="{E88EA490-CD21-478A-901F-0EA13E00345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88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Titre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>
          <a:xfrm>
            <a:off x="8532440" y="6381328"/>
            <a:ext cx="5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E21DF-9B78-433B-A93F-14F1043788F3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8AA7C-8549-42A9-B1B3-68F74918A04B}" type="datetime1">
              <a:rPr lang="fr-FR" smtClean="0"/>
              <a:t>16/10/2024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90232"/>
            <a:ext cx="3096343" cy="130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2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4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2A5B-DD77-479A-91EC-4F303F273D05}" type="datetime1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FCE0F-8997-4C07-A39E-F626D528847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0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8AB3198-4ED0-41C1-8A42-7816987AC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0834" r="8935"/>
          <a:stretch/>
        </p:blipFill>
        <p:spPr>
          <a:xfrm>
            <a:off x="193" y="-1"/>
            <a:ext cx="9143807" cy="68473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CA69F6-5CE0-2FF4-1E69-E95FA1BD98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-1" r="-131"/>
          <a:stretch/>
        </p:blipFill>
        <p:spPr>
          <a:xfrm>
            <a:off x="-2777109" y="-27384"/>
            <a:ext cx="8357221" cy="6865636"/>
          </a:xfrm>
          <a:prstGeom prst="parallelogram">
            <a:avLst>
              <a:gd name="adj" fmla="val 68263"/>
            </a:avLst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41DCEB-45C5-421C-A870-893C5AF0879C}"/>
              </a:ext>
            </a:extLst>
          </p:cNvPr>
          <p:cNvGrpSpPr/>
          <p:nvPr/>
        </p:nvGrpSpPr>
        <p:grpSpPr>
          <a:xfrm>
            <a:off x="839902" y="1"/>
            <a:ext cx="10239223" cy="6873797"/>
            <a:chOff x="839902" y="1"/>
            <a:chExt cx="10239223" cy="6873797"/>
          </a:xfrm>
        </p:grpSpPr>
        <p:sp>
          <p:nvSpPr>
            <p:cNvPr id="12" name="Parallélogramme 11">
              <a:extLst>
                <a:ext uri="{FF2B5EF4-FFF2-40B4-BE49-F238E27FC236}">
                  <a16:creationId xmlns:a16="http://schemas.microsoft.com/office/drawing/2014/main" id="{92D49EE7-2FC5-41D7-BB1E-8D47DE78FE5B}"/>
                </a:ext>
              </a:extLst>
            </p:cNvPr>
            <p:cNvSpPr/>
            <p:nvPr/>
          </p:nvSpPr>
          <p:spPr>
            <a:xfrm>
              <a:off x="839902" y="1"/>
              <a:ext cx="10239223" cy="6873797"/>
            </a:xfrm>
            <a:custGeom>
              <a:avLst/>
              <a:gdLst>
                <a:gd name="connsiteX0" fmla="*/ 0 w 8208404"/>
                <a:gd name="connsiteY0" fmla="*/ 6586719 h 6586719"/>
                <a:gd name="connsiteX1" fmla="*/ 1646680 w 8208404"/>
                <a:gd name="connsiteY1" fmla="*/ 0 h 6586719"/>
                <a:gd name="connsiteX2" fmla="*/ 8208404 w 8208404"/>
                <a:gd name="connsiteY2" fmla="*/ 0 h 6586719"/>
                <a:gd name="connsiteX3" fmla="*/ 6561724 w 8208404"/>
                <a:gd name="connsiteY3" fmla="*/ 6586719 h 6586719"/>
                <a:gd name="connsiteX4" fmla="*/ 0 w 8208404"/>
                <a:gd name="connsiteY4" fmla="*/ 6586719 h 6586719"/>
                <a:gd name="connsiteX0" fmla="*/ 0 w 8208404"/>
                <a:gd name="connsiteY0" fmla="*/ 6586719 h 6586719"/>
                <a:gd name="connsiteX1" fmla="*/ 4751387 w 8208404"/>
                <a:gd name="connsiteY1" fmla="*/ 10633 h 6586719"/>
                <a:gd name="connsiteX2" fmla="*/ 8208404 w 8208404"/>
                <a:gd name="connsiteY2" fmla="*/ 0 h 6586719"/>
                <a:gd name="connsiteX3" fmla="*/ 6561724 w 8208404"/>
                <a:gd name="connsiteY3" fmla="*/ 6586719 h 6586719"/>
                <a:gd name="connsiteX4" fmla="*/ 0 w 8208404"/>
                <a:gd name="connsiteY4" fmla="*/ 6586719 h 6586719"/>
                <a:gd name="connsiteX0" fmla="*/ 0 w 8208404"/>
                <a:gd name="connsiteY0" fmla="*/ 6597351 h 6597351"/>
                <a:gd name="connsiteX1" fmla="*/ 4591899 w 8208404"/>
                <a:gd name="connsiteY1" fmla="*/ 0 h 6597351"/>
                <a:gd name="connsiteX2" fmla="*/ 8208404 w 8208404"/>
                <a:gd name="connsiteY2" fmla="*/ 10632 h 6597351"/>
                <a:gd name="connsiteX3" fmla="*/ 6561724 w 8208404"/>
                <a:gd name="connsiteY3" fmla="*/ 6597351 h 6597351"/>
                <a:gd name="connsiteX4" fmla="*/ 0 w 8208404"/>
                <a:gd name="connsiteY4" fmla="*/ 6597351 h 6597351"/>
                <a:gd name="connsiteX0" fmla="*/ 0 w 8208404"/>
                <a:gd name="connsiteY0" fmla="*/ 6597351 h 6873797"/>
                <a:gd name="connsiteX1" fmla="*/ 4591899 w 8208404"/>
                <a:gd name="connsiteY1" fmla="*/ 0 h 6873797"/>
                <a:gd name="connsiteX2" fmla="*/ 8208404 w 8208404"/>
                <a:gd name="connsiteY2" fmla="*/ 10632 h 6873797"/>
                <a:gd name="connsiteX3" fmla="*/ 5349612 w 8208404"/>
                <a:gd name="connsiteY3" fmla="*/ 6873797 h 6873797"/>
                <a:gd name="connsiteX4" fmla="*/ 0 w 8208404"/>
                <a:gd name="connsiteY4" fmla="*/ 6597351 h 6873797"/>
                <a:gd name="connsiteX0" fmla="*/ 0 w 8304097"/>
                <a:gd name="connsiteY0" fmla="*/ 6841900 h 6873797"/>
                <a:gd name="connsiteX1" fmla="*/ 4687592 w 8304097"/>
                <a:gd name="connsiteY1" fmla="*/ 0 h 6873797"/>
                <a:gd name="connsiteX2" fmla="*/ 8304097 w 8304097"/>
                <a:gd name="connsiteY2" fmla="*/ 10632 h 6873797"/>
                <a:gd name="connsiteX3" fmla="*/ 5445305 w 8304097"/>
                <a:gd name="connsiteY3" fmla="*/ 6873797 h 6873797"/>
                <a:gd name="connsiteX4" fmla="*/ 0 w 8304097"/>
                <a:gd name="connsiteY4" fmla="*/ 6841900 h 6873797"/>
                <a:gd name="connsiteX0" fmla="*/ 0 w 10239223"/>
                <a:gd name="connsiteY0" fmla="*/ 6841900 h 6873797"/>
                <a:gd name="connsiteX1" fmla="*/ 4687592 w 10239223"/>
                <a:gd name="connsiteY1" fmla="*/ 0 h 6873797"/>
                <a:gd name="connsiteX2" fmla="*/ 10239223 w 10239223"/>
                <a:gd name="connsiteY2" fmla="*/ 31897 h 6873797"/>
                <a:gd name="connsiteX3" fmla="*/ 5445305 w 10239223"/>
                <a:gd name="connsiteY3" fmla="*/ 6873797 h 6873797"/>
                <a:gd name="connsiteX4" fmla="*/ 0 w 10239223"/>
                <a:gd name="connsiteY4" fmla="*/ 6841900 h 6873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39223" h="6873797">
                  <a:moveTo>
                    <a:pt x="0" y="6841900"/>
                  </a:moveTo>
                  <a:lnTo>
                    <a:pt x="4687592" y="0"/>
                  </a:lnTo>
                  <a:lnTo>
                    <a:pt x="10239223" y="31897"/>
                  </a:lnTo>
                  <a:lnTo>
                    <a:pt x="5445305" y="6873797"/>
                  </a:lnTo>
                  <a:lnTo>
                    <a:pt x="0" y="6841900"/>
                  </a:lnTo>
                  <a:close/>
                </a:path>
              </a:pathLst>
            </a:custGeom>
            <a:solidFill>
              <a:srgbClr val="EA5B0C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A2176903-BCC2-4D8C-B10C-D5E46E28F23E}"/>
                </a:ext>
              </a:extLst>
            </p:cNvPr>
            <p:cNvSpPr/>
            <p:nvPr/>
          </p:nvSpPr>
          <p:spPr>
            <a:xfrm>
              <a:off x="6300192" y="5156791"/>
              <a:ext cx="2860159" cy="1690576"/>
            </a:xfrm>
            <a:custGeom>
              <a:avLst/>
              <a:gdLst>
                <a:gd name="connsiteX0" fmla="*/ 2860159 w 2860159"/>
                <a:gd name="connsiteY0" fmla="*/ 1222744 h 1690576"/>
                <a:gd name="connsiteX1" fmla="*/ 1190847 w 2860159"/>
                <a:gd name="connsiteY1" fmla="*/ 0 h 1690576"/>
                <a:gd name="connsiteX2" fmla="*/ 0 w 2860159"/>
                <a:gd name="connsiteY2" fmla="*/ 1690576 h 1690576"/>
                <a:gd name="connsiteX3" fmla="*/ 2828261 w 2860159"/>
                <a:gd name="connsiteY3" fmla="*/ 1690576 h 1690576"/>
                <a:gd name="connsiteX4" fmla="*/ 2860159 w 2860159"/>
                <a:gd name="connsiteY4" fmla="*/ 1690576 h 1690576"/>
                <a:gd name="connsiteX5" fmla="*/ 2860159 w 2860159"/>
                <a:gd name="connsiteY5" fmla="*/ 1222744 h 1690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0159" h="1690576">
                  <a:moveTo>
                    <a:pt x="2860159" y="1222744"/>
                  </a:moveTo>
                  <a:lnTo>
                    <a:pt x="1190847" y="0"/>
                  </a:lnTo>
                  <a:lnTo>
                    <a:pt x="0" y="1690576"/>
                  </a:lnTo>
                  <a:lnTo>
                    <a:pt x="2828261" y="1690576"/>
                  </a:lnTo>
                  <a:lnTo>
                    <a:pt x="2860159" y="1690576"/>
                  </a:lnTo>
                  <a:lnTo>
                    <a:pt x="2860159" y="12227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D11EE54F-0883-402D-8448-2DE99CF3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178" y="5619213"/>
              <a:ext cx="2370629" cy="1204156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C0B719A3-4C96-4F28-9674-F492F56D54A5}"/>
              </a:ext>
            </a:extLst>
          </p:cNvPr>
          <p:cNvSpPr/>
          <p:nvPr/>
        </p:nvSpPr>
        <p:spPr>
          <a:xfrm>
            <a:off x="359532" y="5915785"/>
            <a:ext cx="5256584" cy="402827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59532" y="594928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30/30 – 16 octobre 2024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51D8D6E-2D0B-41DD-B45C-19AD925DF065}"/>
              </a:ext>
            </a:extLst>
          </p:cNvPr>
          <p:cNvSpPr txBox="1">
            <a:spLocks/>
          </p:cNvSpPr>
          <p:nvPr/>
        </p:nvSpPr>
        <p:spPr>
          <a:xfrm>
            <a:off x="3479562" y="3649402"/>
            <a:ext cx="5256584" cy="10757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2800" dirty="0">
                <a:solidFill>
                  <a:schemeClr val="bg1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Accélérer la décarbonation de la production énergétique</a:t>
            </a:r>
            <a:endParaRPr lang="fr-FR" sz="3000" dirty="0">
              <a:solidFill>
                <a:schemeClr val="bg1"/>
              </a:solidFill>
              <a:latin typeface="Trebuchet MS" panose="020B0603020202020204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Triangle rectangle 18">
            <a:extLst>
              <a:ext uri="{FF2B5EF4-FFF2-40B4-BE49-F238E27FC236}">
                <a16:creationId xmlns:a16="http://schemas.microsoft.com/office/drawing/2014/main" id="{FADB46F9-DB31-1C3C-F1F4-942AA1FDB88C}"/>
              </a:ext>
            </a:extLst>
          </p:cNvPr>
          <p:cNvSpPr/>
          <p:nvPr/>
        </p:nvSpPr>
        <p:spPr>
          <a:xfrm rot="5400000">
            <a:off x="-467302" y="439916"/>
            <a:ext cx="2842307" cy="190770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2D0545F-636B-4660-A897-191CD50AF6FE}"/>
              </a:ext>
            </a:extLst>
          </p:cNvPr>
          <p:cNvGrpSpPr/>
          <p:nvPr/>
        </p:nvGrpSpPr>
        <p:grpSpPr>
          <a:xfrm>
            <a:off x="0" y="0"/>
            <a:ext cx="2047986" cy="2868735"/>
            <a:chOff x="0" y="0"/>
            <a:chExt cx="2047986" cy="2868735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B547471C-E880-4CBB-84A6-BF345BF36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1828959" cy="2578832"/>
            </a:xfrm>
            <a:prstGeom prst="rect">
              <a:avLst/>
            </a:prstGeom>
          </p:spPr>
        </p:pic>
        <p:pic>
          <p:nvPicPr>
            <p:cNvPr id="8" name="Espace réservé du contenu 4">
              <a:extLst>
                <a:ext uri="{FF2B5EF4-FFF2-40B4-BE49-F238E27FC236}">
                  <a16:creationId xmlns:a16="http://schemas.microsoft.com/office/drawing/2014/main" id="{77783F5B-47D6-437B-9839-05FAE9BD9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55" r="33462" b="71880"/>
            <a:stretch/>
          </p:blipFill>
          <p:spPr>
            <a:xfrm rot="10800000">
              <a:off x="1" y="0"/>
              <a:ext cx="2047985" cy="2868735"/>
            </a:xfrm>
            <a:prstGeom prst="rect">
              <a:avLst/>
            </a:prstGeom>
          </p:spPr>
        </p:pic>
      </p:grpSp>
      <p:sp>
        <p:nvSpPr>
          <p:cNvPr id="9" name="Titre 1"/>
          <p:cNvSpPr txBox="1">
            <a:spLocks/>
          </p:cNvSpPr>
          <p:nvPr/>
        </p:nvSpPr>
        <p:spPr>
          <a:xfrm>
            <a:off x="3635896" y="2449353"/>
            <a:ext cx="5100250" cy="66199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4000" dirty="0">
                <a:solidFill>
                  <a:schemeClr val="bg1"/>
                </a:solidFill>
                <a:latin typeface="Trebuchet MS" panose="020B0603020202020204" pitchFamily="34" charset="0"/>
                <a:ea typeface="Segoe UI Black" panose="020B0A02040204020203" pitchFamily="34" charset="0"/>
              </a:rPr>
              <a:t>Transition écologique &amp; ZAER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AEE339-42BC-9F47-85DE-0962A1BFFB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7" y="182206"/>
            <a:ext cx="2137412" cy="90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73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A5D65C9-7E20-52E4-5F32-59B78483056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DED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CDF4A0-2CC3-BB94-E4C1-728929B53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713"/>
          <a:stretch/>
        </p:blipFill>
        <p:spPr>
          <a:xfrm>
            <a:off x="3563889" y="941958"/>
            <a:ext cx="5580111" cy="5197806"/>
          </a:xfrm>
          <a:prstGeom prst="rect">
            <a:avLst/>
          </a:prstGeom>
        </p:spPr>
      </p:pic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10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E42C7-5AA0-4A62-AC21-81C8F4BD88B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187624" y="180000"/>
            <a:ext cx="7802338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Vers un appui aux collectivités en région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9AEC058-681A-22ED-EF9B-4451DCB218E5}"/>
              </a:ext>
            </a:extLst>
          </p:cNvPr>
          <p:cNvSpPr txBox="1"/>
          <p:nvPr/>
        </p:nvSpPr>
        <p:spPr>
          <a:xfrm>
            <a:off x="971600" y="1999284"/>
            <a:ext cx="4198447" cy="330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Un accompagnement des communes en région Bourgogne-Franche-Comté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 inscrit dans le programme de travail 2024 de l’agence.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Un appui technique et d’animation aux collectivités 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pour la définition de leurs ZAER, depuis la délimitation jusqu’à la phase de concertation :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un appui technique à la cartographie des ZAER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Un appui à la création des bases de données liées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Un appui à l’animation des démarches auprès et avec les communes (réunions de secteur et concertation).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3C1FF2-8BA8-235D-0AC6-0FC3A1159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1999283"/>
            <a:ext cx="482073" cy="3385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6EEA322-9B4C-538B-CE00-68BA871875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7" y="2940135"/>
            <a:ext cx="482073" cy="338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25B328-B626-E772-550D-56EFF204A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8" y="116632"/>
            <a:ext cx="1033586" cy="88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0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oneTexte 21">
            <a:extLst>
              <a:ext uri="{FF2B5EF4-FFF2-40B4-BE49-F238E27FC236}">
                <a16:creationId xmlns:a16="http://schemas.microsoft.com/office/drawing/2014/main" id="{D043828E-E173-FE65-CE3D-0E404B105CFC}"/>
              </a:ext>
            </a:extLst>
          </p:cNvPr>
          <p:cNvSpPr txBox="1"/>
          <p:nvPr/>
        </p:nvSpPr>
        <p:spPr>
          <a:xfrm>
            <a:off x="323528" y="1105580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1/ Cartographies des ZAER potentielles + création des bases de données</a:t>
            </a: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BD4D94C-8CA7-400F-8809-16AFC9DA5310}"/>
              </a:ext>
            </a:extLst>
          </p:cNvPr>
          <p:cNvSpPr txBox="1"/>
          <p:nvPr/>
        </p:nvSpPr>
        <p:spPr>
          <a:xfrm>
            <a:off x="327536" y="1640557"/>
            <a:ext cx="3816424" cy="150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reprise des attendus méthodologies de l’Etat et intégration des réglementations locales éventuelles.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Intégration des données du portail ENR et de données propres à l’AUDAB.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Intégration des éventuelles zones déposées par les communes sur le portail ENR.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F0130FD-7EA2-2CBA-B430-47CE9CBC00D1}"/>
              </a:ext>
            </a:extLst>
          </p:cNvPr>
          <p:cNvSpPr txBox="1"/>
          <p:nvPr/>
        </p:nvSpPr>
        <p:spPr>
          <a:xfrm>
            <a:off x="3057374" y="4017941"/>
            <a:ext cx="30882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2/ Cartographies des ZAER retenues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 par les communes en vue de la concertation.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088271C-0B6C-CA61-724D-C15840FD97BE}"/>
              </a:ext>
            </a:extLst>
          </p:cNvPr>
          <p:cNvSpPr txBox="1"/>
          <p:nvPr/>
        </p:nvSpPr>
        <p:spPr>
          <a:xfrm>
            <a:off x="3101640" y="4811602"/>
            <a:ext cx="37026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Possibilité pour les communes de retenir tout ou partie ou aucune des ZAER proposées et d’intégrer d’autres secteurs.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010D5BB-F7DD-77B6-7154-0CDD9AAEED6E}"/>
              </a:ext>
            </a:extLst>
          </p:cNvPr>
          <p:cNvSpPr txBox="1"/>
          <p:nvPr/>
        </p:nvSpPr>
        <p:spPr>
          <a:xfrm>
            <a:off x="4689727" y="1466116"/>
            <a:ext cx="35283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3/ Appui à la concertation</a:t>
            </a: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566D892-5E2F-9C3E-F7C2-A79C69C1D6A5}"/>
              </a:ext>
            </a:extLst>
          </p:cNvPr>
          <p:cNvSpPr txBox="1"/>
          <p:nvPr/>
        </p:nvSpPr>
        <p:spPr>
          <a:xfrm>
            <a:off x="4678291" y="1892198"/>
            <a:ext cx="4028439" cy="86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Production des cartes des ZAER retenues proposées à la concertation publique et appui à l’animation.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Intégration de modifications éventuelles aux cartographies des ZAER et aux données.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9298366-7A28-A374-6152-3978342852F4}"/>
              </a:ext>
            </a:extLst>
          </p:cNvPr>
          <p:cNvSpPr txBox="1"/>
          <p:nvPr/>
        </p:nvSpPr>
        <p:spPr>
          <a:xfrm>
            <a:off x="6152017" y="5558517"/>
            <a:ext cx="28865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4/ Dépôt des ZAER</a:t>
            </a: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6C55B17-79DD-947C-1704-51FEA345FD36}"/>
              </a:ext>
            </a:extLst>
          </p:cNvPr>
          <p:cNvSpPr txBox="1"/>
          <p:nvPr/>
        </p:nvSpPr>
        <p:spPr>
          <a:xfrm>
            <a:off x="6156024" y="5949774"/>
            <a:ext cx="28865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Dépôt sur le portail ENR des ZAER par les communes ou l’EPCI</a:t>
            </a:r>
          </a:p>
        </p:txBody>
      </p:sp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11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E42C7-5AA0-4A62-AC21-81C8F4BD88B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Les étapes de l’accompagnement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95EB5C-8177-D04D-9CF3-9DAC4398C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81"/>
          <a:stretch/>
        </p:blipFill>
        <p:spPr>
          <a:xfrm>
            <a:off x="7954647" y="5201366"/>
            <a:ext cx="918760" cy="6364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1D1FE11-29F8-1280-9868-BB57C7445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22" y="958343"/>
            <a:ext cx="722731" cy="6616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DC2701-6D80-7DEF-1024-AB077B0A6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182" y="3677495"/>
            <a:ext cx="653802" cy="65380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4DA860-674E-054C-556D-27974CA024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38000" r="9838" b="14563"/>
          <a:stretch/>
        </p:blipFill>
        <p:spPr>
          <a:xfrm>
            <a:off x="7271377" y="1219592"/>
            <a:ext cx="1053016" cy="616521"/>
          </a:xfrm>
          <a:prstGeom prst="rect">
            <a:avLst/>
          </a:prstGeom>
        </p:spPr>
      </p:pic>
      <p:sp>
        <p:nvSpPr>
          <p:cNvPr id="7" name="Flèche : pentagone 6">
            <a:extLst>
              <a:ext uri="{FF2B5EF4-FFF2-40B4-BE49-F238E27FC236}">
                <a16:creationId xmlns:a16="http://schemas.microsoft.com/office/drawing/2014/main" id="{EE471F38-665F-052F-0995-A387DDFF8284}"/>
              </a:ext>
            </a:extLst>
          </p:cNvPr>
          <p:cNvSpPr/>
          <p:nvPr/>
        </p:nvSpPr>
        <p:spPr>
          <a:xfrm>
            <a:off x="567447" y="3405775"/>
            <a:ext cx="8312675" cy="97764"/>
          </a:xfrm>
          <a:prstGeom prst="homePlat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2760B42-F56B-C1CF-7238-C6DB932FD9B3}"/>
              </a:ext>
            </a:extLst>
          </p:cNvPr>
          <p:cNvCxnSpPr>
            <a:cxnSpLocks/>
          </p:cNvCxnSpPr>
          <p:nvPr/>
        </p:nvCxnSpPr>
        <p:spPr>
          <a:xfrm flipV="1">
            <a:off x="1599700" y="3060128"/>
            <a:ext cx="0" cy="329170"/>
          </a:xfrm>
          <a:prstGeom prst="line">
            <a:avLst/>
          </a:prstGeom>
          <a:ln w="28575">
            <a:solidFill>
              <a:srgbClr val="EA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080AC00-BED0-E10D-4160-82567D167AEF}"/>
              </a:ext>
            </a:extLst>
          </p:cNvPr>
          <p:cNvCxnSpPr>
            <a:cxnSpLocks/>
          </p:cNvCxnSpPr>
          <p:nvPr/>
        </p:nvCxnSpPr>
        <p:spPr>
          <a:xfrm flipV="1">
            <a:off x="3232152" y="3406833"/>
            <a:ext cx="0" cy="492573"/>
          </a:xfrm>
          <a:prstGeom prst="line">
            <a:avLst/>
          </a:prstGeom>
          <a:ln w="28575">
            <a:solidFill>
              <a:srgbClr val="EA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1A28F72-461A-59C1-181B-C36406F0D1CA}"/>
              </a:ext>
            </a:extLst>
          </p:cNvPr>
          <p:cNvCxnSpPr>
            <a:cxnSpLocks/>
          </p:cNvCxnSpPr>
          <p:nvPr/>
        </p:nvCxnSpPr>
        <p:spPr>
          <a:xfrm flipV="1">
            <a:off x="5039032" y="2714293"/>
            <a:ext cx="0" cy="783549"/>
          </a:xfrm>
          <a:prstGeom prst="line">
            <a:avLst/>
          </a:prstGeom>
          <a:ln w="28575">
            <a:solidFill>
              <a:srgbClr val="EA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AADC5036-0FED-914F-C10A-EEC72AC74376}"/>
              </a:ext>
            </a:extLst>
          </p:cNvPr>
          <p:cNvSpPr/>
          <p:nvPr/>
        </p:nvSpPr>
        <p:spPr>
          <a:xfrm>
            <a:off x="1472475" y="3317545"/>
            <a:ext cx="254449" cy="236213"/>
          </a:xfrm>
          <a:prstGeom prst="ellipse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2354D605-46C3-F048-17F0-8AB567CE7B9C}"/>
              </a:ext>
            </a:extLst>
          </p:cNvPr>
          <p:cNvCxnSpPr>
            <a:cxnSpLocks/>
          </p:cNvCxnSpPr>
          <p:nvPr/>
        </p:nvCxnSpPr>
        <p:spPr>
          <a:xfrm flipV="1">
            <a:off x="8528516" y="3451025"/>
            <a:ext cx="0" cy="1641071"/>
          </a:xfrm>
          <a:prstGeom prst="line">
            <a:avLst/>
          </a:prstGeom>
          <a:ln w="28575">
            <a:solidFill>
              <a:srgbClr val="EA5B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66505450-76F2-B674-EA36-FF937B70BB41}"/>
              </a:ext>
            </a:extLst>
          </p:cNvPr>
          <p:cNvSpPr/>
          <p:nvPr/>
        </p:nvSpPr>
        <p:spPr>
          <a:xfrm>
            <a:off x="3104928" y="3329030"/>
            <a:ext cx="254449" cy="236213"/>
          </a:xfrm>
          <a:prstGeom prst="ellipse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5B49258-4761-C297-872C-1DFD44A93462}"/>
              </a:ext>
            </a:extLst>
          </p:cNvPr>
          <p:cNvSpPr/>
          <p:nvPr/>
        </p:nvSpPr>
        <p:spPr>
          <a:xfrm>
            <a:off x="4911807" y="3302834"/>
            <a:ext cx="254449" cy="236213"/>
          </a:xfrm>
          <a:prstGeom prst="ellipse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BF17E69B-D883-0D70-DBF3-F11BFED266BE}"/>
              </a:ext>
            </a:extLst>
          </p:cNvPr>
          <p:cNvSpPr/>
          <p:nvPr/>
        </p:nvSpPr>
        <p:spPr>
          <a:xfrm>
            <a:off x="8388324" y="3349997"/>
            <a:ext cx="254449" cy="236213"/>
          </a:xfrm>
          <a:prstGeom prst="ellipse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535229D-1F32-0AD4-F6C5-AED591D2A5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32" y="3916659"/>
            <a:ext cx="722731" cy="66166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EB957D-B9AF-B5F0-AF46-964E7F1CE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98" y="3788148"/>
            <a:ext cx="410979" cy="410979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CE993927-DED0-0DE6-F255-7FDDC6248FA1}"/>
              </a:ext>
            </a:extLst>
          </p:cNvPr>
          <p:cNvSpPr txBox="1"/>
          <p:nvPr/>
        </p:nvSpPr>
        <p:spPr>
          <a:xfrm>
            <a:off x="403403" y="4458769"/>
            <a:ext cx="2319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2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Un travail intermédiaire </a:t>
            </a: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en commune sur la base des ZAER proposées par l’AUDAB</a:t>
            </a:r>
          </a:p>
        </p:txBody>
      </p:sp>
      <p:pic>
        <p:nvPicPr>
          <p:cNvPr id="45" name="Graphique 44">
            <a:extLst>
              <a:ext uri="{FF2B5EF4-FFF2-40B4-BE49-F238E27FC236}">
                <a16:creationId xmlns:a16="http://schemas.microsoft.com/office/drawing/2014/main" id="{F11071DA-4C99-75F0-0F7E-36CC8414FD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643264">
            <a:off x="2006924" y="3229460"/>
            <a:ext cx="916039" cy="7328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66E926-567F-5670-AAB9-FD12BEB96B56}"/>
              </a:ext>
            </a:extLst>
          </p:cNvPr>
          <p:cNvSpPr txBox="1"/>
          <p:nvPr/>
        </p:nvSpPr>
        <p:spPr>
          <a:xfrm>
            <a:off x="1452490" y="3304842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A5B0C"/>
                </a:solidFill>
                <a:latin typeface="Trebuchet MS" panose="020B0603020202020204" pitchFamily="34" charset="0"/>
              </a:rPr>
              <a:t>1</a:t>
            </a:r>
            <a:endParaRPr lang="fr-FR" b="1" dirty="0">
              <a:solidFill>
                <a:srgbClr val="EA5B0C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B674A71-9648-88C0-4E2E-D788BB40AC54}"/>
              </a:ext>
            </a:extLst>
          </p:cNvPr>
          <p:cNvSpPr txBox="1"/>
          <p:nvPr/>
        </p:nvSpPr>
        <p:spPr>
          <a:xfrm>
            <a:off x="3091204" y="3312525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A5B0C"/>
                </a:solidFill>
                <a:latin typeface="Trebuchet MS" panose="020B0603020202020204" pitchFamily="34" charset="0"/>
              </a:rPr>
              <a:t>2</a:t>
            </a:r>
            <a:endParaRPr lang="fr-FR" b="1" dirty="0">
              <a:solidFill>
                <a:srgbClr val="EA5B0C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4D97E4-C46B-F04F-0974-B7423200E133}"/>
              </a:ext>
            </a:extLst>
          </p:cNvPr>
          <p:cNvSpPr txBox="1"/>
          <p:nvPr/>
        </p:nvSpPr>
        <p:spPr>
          <a:xfrm>
            <a:off x="4901814" y="329715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A5B0C"/>
                </a:solidFill>
                <a:latin typeface="Trebuchet MS" panose="020B0603020202020204" pitchFamily="34" charset="0"/>
              </a:rPr>
              <a:t>3</a:t>
            </a:r>
            <a:endParaRPr lang="fr-FR" b="1" dirty="0">
              <a:solidFill>
                <a:srgbClr val="EA5B0C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47883B8-A47E-C0A2-E2B0-CA3179732092}"/>
              </a:ext>
            </a:extLst>
          </p:cNvPr>
          <p:cNvSpPr txBox="1"/>
          <p:nvPr/>
        </p:nvSpPr>
        <p:spPr>
          <a:xfrm>
            <a:off x="8384689" y="3337738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EA5B0C"/>
                </a:solidFill>
                <a:latin typeface="Trebuchet MS" panose="020B0603020202020204" pitchFamily="34" charset="0"/>
              </a:rPr>
              <a:t>4</a:t>
            </a:r>
            <a:endParaRPr lang="fr-FR" b="1" dirty="0">
              <a:solidFill>
                <a:srgbClr val="EA5B0C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708453BC-DB15-E6FF-B2C4-B3840BAD0C67}"/>
              </a:ext>
            </a:extLst>
          </p:cNvPr>
          <p:cNvSpPr/>
          <p:nvPr/>
        </p:nvSpPr>
        <p:spPr>
          <a:xfrm>
            <a:off x="323528" y="4388041"/>
            <a:ext cx="2426957" cy="787028"/>
          </a:xfrm>
          <a:prstGeom prst="roundRect">
            <a:avLst/>
          </a:prstGeom>
          <a:noFill/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10B705D-B39E-98B7-3AA0-CA5500F88B4F}"/>
              </a:ext>
            </a:extLst>
          </p:cNvPr>
          <p:cNvSpPr txBox="1"/>
          <p:nvPr/>
        </p:nvSpPr>
        <p:spPr>
          <a:xfrm>
            <a:off x="4067944" y="755500"/>
            <a:ext cx="7227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4400" b="1" dirty="0">
                <a:solidFill>
                  <a:srgbClr val="534B54"/>
                </a:solidFill>
                <a:latin typeface="Myriad Pro Light" panose="020B0603030403020204" pitchFamily="34" charset="0"/>
                <a:cs typeface="Aharoni" panose="02010803020104030203" pitchFamily="2" charset="-79"/>
              </a:rPr>
              <a:t>?</a:t>
            </a:r>
            <a:endParaRPr lang="fr-FR" sz="4400" dirty="0">
              <a:solidFill>
                <a:srgbClr val="534B54"/>
              </a:solidFill>
              <a:latin typeface="Myriad Pro Light" panose="020B0603030403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237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12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Cartographie des ZAER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E73E51-6C5B-55C1-5A09-A689E09D4564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C195B6-1880-D5E2-DB98-17FCD1F8BB03}"/>
              </a:ext>
            </a:extLst>
          </p:cNvPr>
          <p:cNvSpPr txBox="1"/>
          <p:nvPr/>
        </p:nvSpPr>
        <p:spPr>
          <a:xfrm>
            <a:off x="755576" y="1222227"/>
            <a:ext cx="4198447" cy="200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Une cartographie des ZAER pour 5 types d’énergies renouvelables :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Eolien terrestre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Solaire photovoltaïque au sol et sur toiture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Chaleur renouvelable : réseau de chaleur, bois-énergie, géothermie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Méthanisation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Hydroélectricité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1F44AC-7AB0-FC0F-3663-62ABDB785016}"/>
              </a:ext>
            </a:extLst>
          </p:cNvPr>
          <p:cNvSpPr txBox="1"/>
          <p:nvPr/>
        </p:nvSpPr>
        <p:spPr>
          <a:xfrm>
            <a:off x="755576" y="3541458"/>
            <a:ext cx="4198447" cy="2946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Un croisement des zones favorables et des zones d’exclusion au titre :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Du patrimoine naturel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Du patrimoine bâti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Des réglementations (ICPE, reculs vis-à-vis des zones résidentielles / ressource en eau)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Des servitudes aéronautiques (zones de survol à basse altitude)</a:t>
            </a:r>
          </a:p>
          <a:p>
            <a:pPr marL="285750" indent="-285750" algn="just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Réglementations locales le cas échéant.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Restent </a:t>
            </a: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les zones potentielles pour le déploiement des ENR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712E581-B067-15CA-411F-B43CC0CA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829" y="3391939"/>
            <a:ext cx="3209691" cy="274816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EE8CD15-0DAC-4082-D3BF-07D6E224A34E}"/>
              </a:ext>
            </a:extLst>
          </p:cNvPr>
          <p:cNvGrpSpPr/>
          <p:nvPr/>
        </p:nvGrpSpPr>
        <p:grpSpPr>
          <a:xfrm>
            <a:off x="5399099" y="5391179"/>
            <a:ext cx="1233998" cy="665009"/>
            <a:chOff x="3448630" y="4864254"/>
            <a:chExt cx="1382093" cy="744818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3B9729D-2AF6-93F0-0AEA-A23DF8CCF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48630" y="4864254"/>
              <a:ext cx="1171575" cy="476250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1008C5F-566F-5516-825B-E9C0330B6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8718"/>
            <a:stretch/>
          </p:blipFill>
          <p:spPr>
            <a:xfrm>
              <a:off x="3497223" y="5270518"/>
              <a:ext cx="1333500" cy="338554"/>
            </a:xfrm>
            <a:prstGeom prst="rect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FCF3445-EB61-96DF-3808-D193A9842A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88" y="1098330"/>
            <a:ext cx="1025755" cy="10257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DB33503-EAEA-C07D-E79A-CBF354DA7D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87" y="843572"/>
            <a:ext cx="945705" cy="9457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006C406-8F86-FB5C-1756-B2E03DDB55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297" y="1411157"/>
            <a:ext cx="815191" cy="81519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26FE08-1883-DD70-F254-EA8EB84E59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36" y="1999409"/>
            <a:ext cx="1137679" cy="113767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9434C67-3DEB-5C0B-CF78-DDA67D9F22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715" y="2208002"/>
            <a:ext cx="815575" cy="8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43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5050D13-7174-0359-3DFC-33F76CE47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289" y="1156261"/>
            <a:ext cx="4176974" cy="503021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C79D7FA-803A-6F9D-5FAD-B2567C1C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A490-CD21-478A-901F-0EA13E003457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BC844086-0087-6389-8F8D-FB565E08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5770244"/>
            <a:ext cx="2309060" cy="3962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31020E4-8117-CD25-4C55-32ED88B62855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E167B1E-08EA-0B52-0F23-F603B10892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9395" y="4390783"/>
            <a:ext cx="2140491" cy="190266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10511B-227C-5A13-ACF1-A058D07BDB2A}"/>
              </a:ext>
            </a:extLst>
          </p:cNvPr>
          <p:cNvSpPr txBox="1"/>
          <p:nvPr/>
        </p:nvSpPr>
        <p:spPr>
          <a:xfrm>
            <a:off x="649216" y="2361410"/>
            <a:ext cx="32403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Également une intégration des </a:t>
            </a:r>
            <a:r>
              <a:rPr lang="fr-FR" sz="1400" b="1" dirty="0">
                <a:solidFill>
                  <a:srgbClr val="EA5B0C"/>
                </a:solidFill>
                <a:latin typeface="Trebuchet MS" panose="020B0603020202020204" pitchFamily="34" charset="0"/>
              </a:rPr>
              <a:t>ZAER déposées par certaines communes sur le portail ENR 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afin de vérifier/compléter les zones renseignées.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1BE3A110-79E7-1167-BF31-0107387A9903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Cartographie des ZAER</a:t>
            </a:r>
          </a:p>
        </p:txBody>
      </p:sp>
    </p:spTree>
    <p:extLst>
      <p:ext uri="{BB962C8B-B14F-4D97-AF65-F5344CB8AC3E}">
        <p14:creationId xmlns:p14="http://schemas.microsoft.com/office/powerpoint/2010/main" val="4121860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98BB7-1652-485A-CDE5-6084725DD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B9245E-4400-FEB7-1B9E-AAE050FE6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A490-CD21-478A-901F-0EA13E003457}" type="slidenum">
              <a:rPr lang="fr-FR" smtClean="0"/>
              <a:pPr/>
              <a:t>14</a:t>
            </a:fld>
            <a:endParaRPr lang="fr-FR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657921CA-F85A-7AB6-CB89-41E3D563CCF6}"/>
              </a:ext>
            </a:extLst>
          </p:cNvPr>
          <p:cNvGrpSpPr/>
          <p:nvPr/>
        </p:nvGrpSpPr>
        <p:grpSpPr>
          <a:xfrm>
            <a:off x="2840481" y="787050"/>
            <a:ext cx="6100998" cy="5283900"/>
            <a:chOff x="1495338" y="-55485"/>
            <a:chExt cx="7681626" cy="665283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1EB22DF-28B2-4534-8736-58A5A089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5338" y="-55485"/>
              <a:ext cx="7681626" cy="6652837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9DE0CE2-8772-69EF-1DD6-44E06AB44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7904" y="6201078"/>
              <a:ext cx="2309060" cy="396274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9BDC8AC-B7CC-2CA4-E512-26BF2A4271CE}"/>
              </a:ext>
            </a:extLst>
          </p:cNvPr>
          <p:cNvGrpSpPr/>
          <p:nvPr/>
        </p:nvGrpSpPr>
        <p:grpSpPr>
          <a:xfrm>
            <a:off x="0" y="890436"/>
            <a:ext cx="2806967" cy="3978724"/>
            <a:chOff x="216104" y="1196752"/>
            <a:chExt cx="1930447" cy="2736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8F1A94F-47AB-D56E-4687-6989D103E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104" y="1196752"/>
              <a:ext cx="1930447" cy="2736304"/>
            </a:xfrm>
            <a:prstGeom prst="rect">
              <a:avLst/>
            </a:prstGeom>
            <a:ln w="76200">
              <a:solidFill>
                <a:schemeClr val="bg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BDCB4F5-9002-B2FE-9B7B-1CD8A10AC943}"/>
                </a:ext>
              </a:extLst>
            </p:cNvPr>
            <p:cNvSpPr/>
            <p:nvPr/>
          </p:nvSpPr>
          <p:spPr>
            <a:xfrm>
              <a:off x="395536" y="1340768"/>
              <a:ext cx="1296144" cy="1080120"/>
            </a:xfrm>
            <a:prstGeom prst="rect">
              <a:avLst/>
            </a:prstGeom>
            <a:noFill/>
            <a:ln w="28575">
              <a:solidFill>
                <a:srgbClr val="EA5B0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49E7F23-DE6B-C552-5FB4-15AF9EB0371C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9C1FC9A-0D9B-45A9-3B75-1C7C469091FF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Cartographie des ZAER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B056E1F-5B80-F9F3-F782-7CDE79F5CD7B}"/>
              </a:ext>
            </a:extLst>
          </p:cNvPr>
          <p:cNvGrpSpPr/>
          <p:nvPr/>
        </p:nvGrpSpPr>
        <p:grpSpPr>
          <a:xfrm>
            <a:off x="107504" y="5389121"/>
            <a:ext cx="5147984" cy="945030"/>
            <a:chOff x="216104" y="5502272"/>
            <a:chExt cx="5447440" cy="100000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77475B4-9053-D348-8050-74033687C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813"/>
            <a:stretch/>
          </p:blipFill>
          <p:spPr>
            <a:xfrm>
              <a:off x="216104" y="5502272"/>
              <a:ext cx="5447440" cy="1000002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7D03067-E99F-7C90-9000-295DB58CA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80712" b="60568"/>
            <a:stretch/>
          </p:blipFill>
          <p:spPr>
            <a:xfrm>
              <a:off x="4283968" y="6093296"/>
              <a:ext cx="1224136" cy="3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9948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15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E42C7-5AA0-4A62-AC21-81C8F4BD88B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96396" y="261429"/>
            <a:ext cx="7509520" cy="5291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Quel bilan 2024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5B72E60-BB93-1E83-D1BF-38D83F7F51A5}"/>
              </a:ext>
            </a:extLst>
          </p:cNvPr>
          <p:cNvSpPr txBox="1"/>
          <p:nvPr/>
        </p:nvSpPr>
        <p:spPr>
          <a:xfrm>
            <a:off x="251520" y="1315962"/>
            <a:ext cx="2792094" cy="359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3 EPCI ont sollicité l’accompagnement de l’AUDAB en 2024 :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Le Grand Besançon Métropole,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La CC Doubs Baumois,</a:t>
            </a:r>
          </a:p>
          <a:p>
            <a:pPr marL="285750" indent="-285750" algn="just">
              <a:spcBef>
                <a:spcPts val="300"/>
              </a:spcBef>
              <a:buFontTx/>
              <a:buChar char="-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La CC Loue Lison.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fr-FR" sz="1400" i="1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Un peu plus de </a:t>
            </a: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100 communes accompagnées </a:t>
            </a: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en 2024, dans le Doubs.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fr-FR" sz="1400" i="1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Plus de </a:t>
            </a: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600 cartographies de ZAER </a:t>
            </a: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potentielles réalisées.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991760-FC36-53BC-6B88-8E46A43506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56" t="8001" r="51575" b="5201"/>
          <a:stretch/>
        </p:blipFill>
        <p:spPr>
          <a:xfrm>
            <a:off x="3043614" y="1330746"/>
            <a:ext cx="5999996" cy="41412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BA39B2-E9B3-DBAA-C10F-485D02F3F721}"/>
              </a:ext>
            </a:extLst>
          </p:cNvPr>
          <p:cNvSpPr/>
          <p:nvPr/>
        </p:nvSpPr>
        <p:spPr>
          <a:xfrm>
            <a:off x="5275862" y="2141926"/>
            <a:ext cx="1152128" cy="26834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7C1D66-58EE-29A8-E115-301C1389DFCA}"/>
              </a:ext>
            </a:extLst>
          </p:cNvPr>
          <p:cNvSpPr/>
          <p:nvPr/>
        </p:nvSpPr>
        <p:spPr>
          <a:xfrm>
            <a:off x="4067944" y="3033250"/>
            <a:ext cx="1152128" cy="26834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1E003A-1B54-D818-1114-A9A021D88037}"/>
              </a:ext>
            </a:extLst>
          </p:cNvPr>
          <p:cNvSpPr/>
          <p:nvPr/>
        </p:nvSpPr>
        <p:spPr>
          <a:xfrm>
            <a:off x="4280450" y="3847465"/>
            <a:ext cx="1152128" cy="26834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7A4F3F-F120-E74B-B0F0-330A092BF43C}"/>
              </a:ext>
            </a:extLst>
          </p:cNvPr>
          <p:cNvSpPr txBox="1"/>
          <p:nvPr/>
        </p:nvSpPr>
        <p:spPr>
          <a:xfrm>
            <a:off x="5427592" y="1891873"/>
            <a:ext cx="273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40 / 40 communes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D7A023E-FAA0-D6B3-F2B5-E7C5B4D4C4F4}"/>
              </a:ext>
            </a:extLst>
          </p:cNvPr>
          <p:cNvSpPr txBox="1"/>
          <p:nvPr/>
        </p:nvSpPr>
        <p:spPr>
          <a:xfrm>
            <a:off x="4280450" y="4091549"/>
            <a:ext cx="273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31 / 72 communes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FB095B5-39B9-8DAE-B77D-A03EA374B9CD}"/>
              </a:ext>
            </a:extLst>
          </p:cNvPr>
          <p:cNvSpPr txBox="1"/>
          <p:nvPr/>
        </p:nvSpPr>
        <p:spPr>
          <a:xfrm>
            <a:off x="5147419" y="2790458"/>
            <a:ext cx="273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31 / 68 communes</a:t>
            </a:r>
          </a:p>
        </p:txBody>
      </p:sp>
    </p:spTree>
    <p:extLst>
      <p:ext uri="{BB962C8B-B14F-4D97-AF65-F5344CB8AC3E}">
        <p14:creationId xmlns:p14="http://schemas.microsoft.com/office/powerpoint/2010/main" val="4181913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E499B2-BB47-4A2B-BC28-89EDE74A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EA490-CD21-478A-901F-0EA13E003457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55EF0E-897D-4847-A21C-3ADC2AC677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8AD8F4F-D325-46A0-A2F6-F170608F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315041" y="4279168"/>
            <a:ext cx="1828959" cy="25788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5E9ABC3-0D23-4404-8324-3D8BF62FCB3C}"/>
              </a:ext>
            </a:extLst>
          </p:cNvPr>
          <p:cNvSpPr txBox="1"/>
          <p:nvPr/>
        </p:nvSpPr>
        <p:spPr>
          <a:xfrm>
            <a:off x="5287976" y="3195213"/>
            <a:ext cx="3099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Hôtel Jouffroy</a:t>
            </a:r>
          </a:p>
          <a:p>
            <a:pPr algn="r"/>
            <a:r>
              <a:rPr lang="fr-F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1 rue du Grand Charmont</a:t>
            </a:r>
          </a:p>
          <a:p>
            <a:pPr algn="r"/>
            <a:r>
              <a:rPr lang="fr-FR" sz="1400" dirty="0">
                <a:solidFill>
                  <a:schemeClr val="bg1"/>
                </a:solidFill>
                <a:latin typeface="Trebuchet MS" panose="020B0603020202020204" pitchFamily="34" charset="0"/>
              </a:rPr>
              <a:t>25000 Besançon</a:t>
            </a:r>
          </a:p>
          <a:p>
            <a:pPr algn="r"/>
            <a:endParaRPr lang="fr-FR" sz="16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r"/>
            <a:r>
              <a:rPr lang="fr-FR" b="1" dirty="0">
                <a:solidFill>
                  <a:srgbClr val="D0C1B6"/>
                </a:solidFill>
                <a:latin typeface="Trebuchet MS" panose="020B0603020202020204" pitchFamily="34" charset="0"/>
              </a:rPr>
              <a:t>Benjamin GRACIEUX</a:t>
            </a:r>
          </a:p>
          <a:p>
            <a:pPr algn="r"/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06 09 72 06 94</a:t>
            </a:r>
          </a:p>
          <a:p>
            <a:pPr algn="r"/>
            <a:r>
              <a:rPr lang="fr-FR" sz="1600" dirty="0">
                <a:solidFill>
                  <a:schemeClr val="bg1"/>
                </a:solidFill>
                <a:latin typeface="Trebuchet MS" panose="020B0603020202020204" pitchFamily="34" charset="0"/>
              </a:rPr>
              <a:t>benjamin.gracieux@audab.org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C3AF19C-7122-4277-A3D8-14070CE057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68" y="1697986"/>
            <a:ext cx="2850964" cy="145125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37AD788-1723-4CCB-8679-E857B99EB3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r="248" b="70590"/>
          <a:stretch/>
        </p:blipFill>
        <p:spPr>
          <a:xfrm>
            <a:off x="-756592" y="3814084"/>
            <a:ext cx="5201001" cy="30003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041F2A-0DEA-A1ED-25B8-0B0B362223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7" y="548680"/>
            <a:ext cx="2725519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1080000" y="180000"/>
            <a:ext cx="750952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 principe du 30/30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8788419-37A9-8457-91C6-EC416A04DAC1}"/>
              </a:ext>
            </a:extLst>
          </p:cNvPr>
          <p:cNvSpPr txBox="1"/>
          <p:nvPr/>
        </p:nvSpPr>
        <p:spPr>
          <a:xfrm>
            <a:off x="683324" y="1000287"/>
            <a:ext cx="7220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EA5B0C"/>
                </a:solidFill>
                <a:latin typeface="+mj-lt"/>
              </a:rPr>
              <a:t>La séance sera structurée comme suit :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6FF691-5411-1BA1-81AE-EBE54808E6DA}"/>
              </a:ext>
            </a:extLst>
          </p:cNvPr>
          <p:cNvSpPr txBox="1"/>
          <p:nvPr/>
        </p:nvSpPr>
        <p:spPr>
          <a:xfrm>
            <a:off x="1688966" y="1850082"/>
            <a:ext cx="2091551" cy="800219"/>
          </a:xfrm>
          <a:prstGeom prst="rect">
            <a:avLst/>
          </a:prstGeom>
          <a:noFill/>
          <a:ln>
            <a:noFill/>
          </a:ln>
        </p:spPr>
        <p:txBody>
          <a:bodyPr wrap="square" lIns="36000" rIns="144000" numCol="1" spcCol="360000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 30 minutes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de présentation</a:t>
            </a:r>
          </a:p>
        </p:txBody>
      </p:sp>
      <p:sp>
        <p:nvSpPr>
          <p:cNvPr id="8" name="Espace réservé du contenu 4">
            <a:extLst>
              <a:ext uri="{FF2B5EF4-FFF2-40B4-BE49-F238E27FC236}">
                <a16:creationId xmlns:a16="http://schemas.microsoft.com/office/drawing/2014/main" id="{25120743-4038-2531-B8CC-93E0224612DA}"/>
              </a:ext>
            </a:extLst>
          </p:cNvPr>
          <p:cNvSpPr txBox="1">
            <a:spLocks/>
          </p:cNvSpPr>
          <p:nvPr/>
        </p:nvSpPr>
        <p:spPr>
          <a:xfrm>
            <a:off x="2215248" y="5009607"/>
            <a:ext cx="5688462" cy="923330"/>
          </a:xfrm>
          <a:prstGeom prst="rect">
            <a:avLst/>
          </a:prstGeom>
          <a:solidFill>
            <a:srgbClr val="D0C1B6"/>
          </a:solidFill>
          <a:ln w="38100">
            <a:noFill/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u="sng" dirty="0">
                <a:solidFill>
                  <a:srgbClr val="534B54"/>
                </a:solidFill>
                <a:latin typeface="Trebuchet MS" panose="020B0603020202020204" pitchFamily="34" charset="0"/>
              </a:rPr>
              <a:t>Dans l’optique de rediffuser la présentation - et si personne ne s’y oppose -, celle-ci sera enregistrée.</a:t>
            </a:r>
            <a:endParaRPr lang="fr-FR" sz="1800" b="1" dirty="0">
              <a:solidFill>
                <a:srgbClr val="EA5B0C"/>
              </a:solidFill>
              <a:latin typeface="+mj-lt"/>
            </a:endParaRPr>
          </a:p>
        </p:txBody>
      </p:sp>
      <p:sp>
        <p:nvSpPr>
          <p:cNvPr id="9" name="Espace réservé du numéro de diapositive 1">
            <a:extLst>
              <a:ext uri="{FF2B5EF4-FFF2-40B4-BE49-F238E27FC236}">
                <a16:creationId xmlns:a16="http://schemas.microsoft.com/office/drawing/2014/main" id="{A06C7C8B-BD10-3879-45DD-E17FF528E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2</a:t>
            </a:fld>
            <a:endParaRPr lang="fr-FR" dirty="0">
              <a:solidFill>
                <a:srgbClr val="534B54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45771E1-44B2-4D87-A586-D43288977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679" y="1872239"/>
            <a:ext cx="755904" cy="755904"/>
          </a:xfrm>
          <a:prstGeom prst="rect">
            <a:avLst/>
          </a:prstGeom>
        </p:spPr>
      </p:pic>
      <p:sp>
        <p:nvSpPr>
          <p:cNvPr id="2" name="Graphique 38">
            <a:extLst>
              <a:ext uri="{FF2B5EF4-FFF2-40B4-BE49-F238E27FC236}">
                <a16:creationId xmlns:a16="http://schemas.microsoft.com/office/drawing/2014/main" id="{4A631504-8A34-71EF-8A75-3D33CB4756AC}"/>
              </a:ext>
            </a:extLst>
          </p:cNvPr>
          <p:cNvSpPr/>
          <p:nvPr/>
        </p:nvSpPr>
        <p:spPr>
          <a:xfrm>
            <a:off x="-2080986" y="910183"/>
            <a:ext cx="2567443" cy="1849259"/>
          </a:xfrm>
          <a:custGeom>
            <a:avLst/>
            <a:gdLst>
              <a:gd name="connsiteX0" fmla="*/ 1785070 w 2407706"/>
              <a:gd name="connsiteY0" fmla="*/ 5345 h 1726279"/>
              <a:gd name="connsiteX1" fmla="*/ 0 w 2407706"/>
              <a:gd name="connsiteY1" fmla="*/ 0 h 1726279"/>
              <a:gd name="connsiteX2" fmla="*/ 622637 w 2407706"/>
              <a:gd name="connsiteY2" fmla="*/ 1723608 h 1726279"/>
              <a:gd name="connsiteX3" fmla="*/ 2407706 w 2407706"/>
              <a:gd name="connsiteY3" fmla="*/ 1726280 h 172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706" h="1726279">
                <a:moveTo>
                  <a:pt x="1785070" y="5345"/>
                </a:moveTo>
                <a:lnTo>
                  <a:pt x="0" y="0"/>
                </a:lnTo>
                <a:lnTo>
                  <a:pt x="622637" y="1723608"/>
                </a:lnTo>
                <a:lnTo>
                  <a:pt x="2407706" y="1726280"/>
                </a:lnTo>
                <a:close/>
              </a:path>
            </a:pathLst>
          </a:custGeom>
          <a:solidFill>
            <a:srgbClr val="C94B17">
              <a:alpha val="54000"/>
            </a:srgbClr>
          </a:solidFill>
          <a:ln w="2667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0C1BA8-B7CD-9C5E-D132-AD7610697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4145" y="2759443"/>
            <a:ext cx="3254400" cy="409855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2EF73A-7D37-A3A6-3251-5A17CDB00294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E97B16-A1A2-D639-9E9C-BD7261731E4D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7CB5F8-5453-7F3E-B9EE-A8B71ADAF7BF}"/>
              </a:ext>
            </a:extLst>
          </p:cNvPr>
          <p:cNvSpPr txBox="1"/>
          <p:nvPr/>
        </p:nvSpPr>
        <p:spPr>
          <a:xfrm>
            <a:off x="4762744" y="1850082"/>
            <a:ext cx="2786863" cy="800219"/>
          </a:xfrm>
          <a:prstGeom prst="rect">
            <a:avLst/>
          </a:prstGeom>
          <a:noFill/>
          <a:ln>
            <a:noFill/>
          </a:ln>
        </p:spPr>
        <p:txBody>
          <a:bodyPr wrap="square" lIns="36000" rIns="144000" numCol="1" spcCol="360000" rtlCol="0">
            <a:spAutoFit/>
          </a:bodyPr>
          <a:lstStyle/>
          <a:p>
            <a:pPr>
              <a:spcBef>
                <a:spcPts val="24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30 minutes de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débats et d’échanges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E2E2EC-13B0-52A8-1426-2AB87ED4D91A}"/>
              </a:ext>
            </a:extLst>
          </p:cNvPr>
          <p:cNvSpPr txBox="1"/>
          <p:nvPr/>
        </p:nvSpPr>
        <p:spPr>
          <a:xfrm>
            <a:off x="2226759" y="3815246"/>
            <a:ext cx="5688461" cy="800219"/>
          </a:xfrm>
          <a:prstGeom prst="rect">
            <a:avLst/>
          </a:prstGeom>
          <a:noFill/>
          <a:ln>
            <a:noFill/>
          </a:ln>
        </p:spPr>
        <p:txBody>
          <a:bodyPr wrap="square" lIns="36000" rIns="144000" numCol="1" spcCol="36000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Pensez à couper vos micros.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fr-FR" b="1" dirty="0">
                <a:solidFill>
                  <a:srgbClr val="EA5B0C"/>
                </a:solidFill>
                <a:latin typeface="Trebuchet MS" panose="020B0603020202020204" pitchFamily="34" charset="0"/>
              </a:rPr>
              <a:t>Posez vos questions dans le chat au fil de l’eau.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C0D209-724F-2ED1-341E-5FE242032A65}"/>
              </a:ext>
            </a:extLst>
          </p:cNvPr>
          <p:cNvSpPr txBox="1"/>
          <p:nvPr/>
        </p:nvSpPr>
        <p:spPr>
          <a:xfrm>
            <a:off x="1661682" y="2849506"/>
            <a:ext cx="5612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fr-FR" sz="1600" i="1" dirty="0">
                <a:solidFill>
                  <a:srgbClr val="534B54"/>
                </a:solidFill>
                <a:latin typeface="Trebuchet MS" panose="020B0603020202020204" pitchFamily="34" charset="0"/>
              </a:rPr>
              <a:t>Par Benjamin GRACIEUX, chargé de mission environnement et urbanisme de santé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9EF7803-424D-27B2-5FB4-575C8E09E4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44" y="3828423"/>
            <a:ext cx="680104" cy="7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1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3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1" name="Graphique 38">
            <a:extLst>
              <a:ext uri="{FF2B5EF4-FFF2-40B4-BE49-F238E27FC236}">
                <a16:creationId xmlns:a16="http://schemas.microsoft.com/office/drawing/2014/main" id="{EFFBB9E4-3ABB-43BE-BEB2-206898D3627C}"/>
              </a:ext>
            </a:extLst>
          </p:cNvPr>
          <p:cNvSpPr/>
          <p:nvPr/>
        </p:nvSpPr>
        <p:spPr>
          <a:xfrm>
            <a:off x="-2080986" y="910183"/>
            <a:ext cx="2567443" cy="1849259"/>
          </a:xfrm>
          <a:custGeom>
            <a:avLst/>
            <a:gdLst>
              <a:gd name="connsiteX0" fmla="*/ 1785070 w 2407706"/>
              <a:gd name="connsiteY0" fmla="*/ 5345 h 1726279"/>
              <a:gd name="connsiteX1" fmla="*/ 0 w 2407706"/>
              <a:gd name="connsiteY1" fmla="*/ 0 h 1726279"/>
              <a:gd name="connsiteX2" fmla="*/ 622637 w 2407706"/>
              <a:gd name="connsiteY2" fmla="*/ 1723608 h 1726279"/>
              <a:gd name="connsiteX3" fmla="*/ 2407706 w 2407706"/>
              <a:gd name="connsiteY3" fmla="*/ 1726280 h 172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706" h="1726279">
                <a:moveTo>
                  <a:pt x="1785070" y="5345"/>
                </a:moveTo>
                <a:lnTo>
                  <a:pt x="0" y="0"/>
                </a:lnTo>
                <a:lnTo>
                  <a:pt x="622637" y="1723608"/>
                </a:lnTo>
                <a:lnTo>
                  <a:pt x="2407706" y="1726280"/>
                </a:lnTo>
                <a:close/>
              </a:path>
            </a:pathLst>
          </a:custGeom>
          <a:solidFill>
            <a:srgbClr val="C94B17">
              <a:alpha val="54000"/>
            </a:srgbClr>
          </a:solidFill>
          <a:ln w="26670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5FA510F0-041A-40B6-B4A5-77D8D5F69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54145" y="2759443"/>
            <a:ext cx="3254400" cy="4098557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73018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Ouverture de la séance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CDFAD2F-41AC-8A58-193A-19A38261C7DB}"/>
              </a:ext>
            </a:extLst>
          </p:cNvPr>
          <p:cNvSpPr txBox="1"/>
          <p:nvPr/>
        </p:nvSpPr>
        <p:spPr>
          <a:xfrm>
            <a:off x="1259632" y="1412776"/>
            <a:ext cx="7220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EA5B0C"/>
                </a:solidFill>
                <a:latin typeface="+mj-lt"/>
              </a:rPr>
              <a:t>Mme Catherine </a:t>
            </a:r>
            <a:r>
              <a:rPr lang="fr-FR" sz="3000" b="1" dirty="0" err="1">
                <a:solidFill>
                  <a:srgbClr val="EA5B0C"/>
                </a:solidFill>
                <a:latin typeface="+mj-lt"/>
              </a:rPr>
              <a:t>Barthelet</a:t>
            </a:r>
            <a:endParaRPr lang="fr-FR" sz="3000" b="1" dirty="0">
              <a:solidFill>
                <a:srgbClr val="EA5B0C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F25F56-D710-0899-2BE6-DCCC9E1769B6}"/>
              </a:ext>
            </a:extLst>
          </p:cNvPr>
          <p:cNvSpPr txBox="1"/>
          <p:nvPr/>
        </p:nvSpPr>
        <p:spPr>
          <a:xfrm>
            <a:off x="1860935" y="2087496"/>
            <a:ext cx="60177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800" i="1" dirty="0">
                <a:solidFill>
                  <a:srgbClr val="534B54"/>
                </a:solidFill>
                <a:latin typeface="Trebuchet MS" panose="020B0603020202020204" pitchFamily="34" charset="0"/>
              </a:rPr>
              <a:t>Présidente de l’AUDAB &amp; Vice Présidente du Grand Besançon Métropole en charge du Projet de territoire, de la planification et de la stratégie de développement, des prospectives et des coopérations.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5EBE11-A3D9-ABFA-5B22-4520DAD7948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5F4D639-59A7-E238-A9A3-EB3835CF85BF}"/>
              </a:ext>
            </a:extLst>
          </p:cNvPr>
          <p:cNvSpPr txBox="1"/>
          <p:nvPr/>
        </p:nvSpPr>
        <p:spPr>
          <a:xfrm>
            <a:off x="1259632" y="3780975"/>
            <a:ext cx="72203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EA5B0C"/>
                </a:solidFill>
                <a:latin typeface="+mj-lt"/>
              </a:rPr>
              <a:t>M. Laurent </a:t>
            </a:r>
            <a:r>
              <a:rPr lang="fr-FR" sz="3000" b="1" dirty="0" err="1">
                <a:solidFill>
                  <a:srgbClr val="EA5B0C"/>
                </a:solidFill>
                <a:latin typeface="+mj-lt"/>
              </a:rPr>
              <a:t>Kompf</a:t>
            </a:r>
            <a:endParaRPr lang="fr-FR" sz="3000" b="1" dirty="0">
              <a:solidFill>
                <a:srgbClr val="EA5B0C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94B52E-4221-C1D7-CFD2-ABAE12FDB5D1}"/>
              </a:ext>
            </a:extLst>
          </p:cNvPr>
          <p:cNvSpPr txBox="1"/>
          <p:nvPr/>
        </p:nvSpPr>
        <p:spPr>
          <a:xfrm>
            <a:off x="1860935" y="4305870"/>
            <a:ext cx="60177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800" i="1" dirty="0">
                <a:solidFill>
                  <a:srgbClr val="534B54"/>
                </a:solidFill>
                <a:latin typeface="Trebuchet MS" panose="020B0603020202020204" pitchFamily="34" charset="0"/>
              </a:rPr>
              <a:t>Secrétaire de l’AUDAB &amp; Directeur départemental adjoint des territoires à la Direction </a:t>
            </a:r>
            <a:r>
              <a:rPr lang="fr-FR" i="1" dirty="0">
                <a:solidFill>
                  <a:srgbClr val="534B54"/>
                </a:solidFill>
                <a:latin typeface="Trebuchet MS" panose="020B0603020202020204" pitchFamily="34" charset="0"/>
              </a:rPr>
              <a:t>d</a:t>
            </a:r>
            <a:r>
              <a:rPr lang="fr-FR" sz="1800" i="1" dirty="0">
                <a:solidFill>
                  <a:srgbClr val="534B54"/>
                </a:solidFill>
                <a:latin typeface="Trebuchet MS" panose="020B0603020202020204" pitchFamily="34" charset="0"/>
              </a:rPr>
              <a:t>épartementale des territoires dans le Doubs.</a:t>
            </a:r>
          </a:p>
        </p:txBody>
      </p:sp>
    </p:spTree>
    <p:extLst>
      <p:ext uri="{BB962C8B-B14F-4D97-AF65-F5344CB8AC3E}">
        <p14:creationId xmlns:p14="http://schemas.microsoft.com/office/powerpoint/2010/main" val="3935818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4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E42C7-5AA0-4A62-AC21-81C8F4BD88B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58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Etat des lieux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6583D6-4221-D6EE-A49F-589F8018BD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-42860"/>
            <a:ext cx="4930141" cy="697300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702982F-3C2E-46DF-55D3-12A1CB822706}"/>
              </a:ext>
            </a:extLst>
          </p:cNvPr>
          <p:cNvSpPr txBox="1"/>
          <p:nvPr/>
        </p:nvSpPr>
        <p:spPr>
          <a:xfrm>
            <a:off x="1004928" y="2492896"/>
            <a:ext cx="2761633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20 communes ont une ZAER arrêtée depuis le 15 avril, prêtes à passer en comité régionale de l'énergie le 22 novembre.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223 autres communes seront prêtes pour une deuxième relève.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163233-8825-25BB-FBEC-6FFDB97D8D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0" y="2514381"/>
            <a:ext cx="482073" cy="3385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79EBB73-CB7C-09C7-CB95-78F407221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39" y="3882533"/>
            <a:ext cx="482073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53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71B13847-9F09-4E60-B1CC-A449CDBA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5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FE2EB55-A8AF-4C23-BCF3-69D6FAE9EC00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DE42C7-5AA0-4A62-AC21-81C8F4BD88B9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A8E0643-1396-D9D5-4005-FA49C6F8FB4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58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 planification écologique en BFC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3A4DC7-CFDE-B770-21E8-D20F9886E5B6}"/>
              </a:ext>
            </a:extLst>
          </p:cNvPr>
          <p:cNvSpPr txBox="1"/>
          <p:nvPr/>
        </p:nvSpPr>
        <p:spPr>
          <a:xfrm>
            <a:off x="1228251" y="1050431"/>
            <a:ext cx="6017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i="1" dirty="0">
                <a:solidFill>
                  <a:srgbClr val="534B54"/>
                </a:solidFill>
                <a:latin typeface="Trebuchet MS" panose="020B0603020202020204" pitchFamily="34" charset="0"/>
              </a:rPr>
              <a:t>Une d</a:t>
            </a:r>
            <a:r>
              <a:rPr lang="fr-FR" sz="1800" i="1" dirty="0">
                <a:solidFill>
                  <a:srgbClr val="534B54"/>
                </a:solidFill>
                <a:latin typeface="Trebuchet MS" panose="020B0603020202020204" pitchFamily="34" charset="0"/>
              </a:rPr>
              <a:t>éclinaison régionale en cours de la planification écologique</a:t>
            </a:r>
            <a:endParaRPr lang="fr-FR" i="1" dirty="0">
              <a:solidFill>
                <a:srgbClr val="534B54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FC097E-1F3A-F592-40C1-F7203EC870FB}"/>
              </a:ext>
            </a:extLst>
          </p:cNvPr>
          <p:cNvSpPr txBox="1"/>
          <p:nvPr/>
        </p:nvSpPr>
        <p:spPr>
          <a:xfrm>
            <a:off x="1258372" y="1867925"/>
            <a:ext cx="601778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Une volonté d’accélérer la transition écologique à travers une baisse des émissions de GES, une amélioration de l’environnement et une meilleure gestion des ressources.</a:t>
            </a:r>
          </a:p>
          <a:p>
            <a:pPr algn="just">
              <a:spcBef>
                <a:spcPts val="300"/>
              </a:spcBef>
            </a:pPr>
            <a:endParaRPr lang="fr-FR" sz="1400" i="1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6 chantiers-ateliers :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 se déplacer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 se loger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 préserver/valoriser les écosystèmes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b="1" i="1" dirty="0">
                <a:solidFill>
                  <a:srgbClr val="EA5B0C"/>
                </a:solidFill>
                <a:latin typeface="Trebuchet MS" panose="020B0603020202020204" pitchFamily="34" charset="0"/>
              </a:rPr>
              <a:t>Mieux produire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 se nourrir</a:t>
            </a:r>
          </a:p>
          <a:p>
            <a:pPr marL="342900" indent="-342900" algn="just">
              <a:spcBef>
                <a:spcPts val="300"/>
              </a:spcBef>
              <a:buFont typeface="+mj-lt"/>
              <a:buAutoNum type="arabicPeriod"/>
            </a:pP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 consommer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B57303-0F7F-A2D7-3813-A054BA9D3B84}"/>
              </a:ext>
            </a:extLst>
          </p:cNvPr>
          <p:cNvSpPr txBox="1"/>
          <p:nvPr/>
        </p:nvSpPr>
        <p:spPr>
          <a:xfrm>
            <a:off x="4201441" y="4312787"/>
            <a:ext cx="42356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Mieux</a:t>
            </a: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 </a:t>
            </a: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produire</a:t>
            </a: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 = 3 objectifs dont </a:t>
            </a: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décarboner le cycle de la production de l’énergie</a:t>
            </a:r>
            <a:r>
              <a:rPr lang="fr-FR" sz="1400" i="1" dirty="0">
                <a:solidFill>
                  <a:srgbClr val="534B54"/>
                </a:solidFill>
                <a:latin typeface="Trebuchet MS" panose="020B0603020202020204" pitchFamily="34" charset="0"/>
              </a:rPr>
              <a:t> càd  a</a:t>
            </a:r>
            <a:r>
              <a:rPr lang="fr-FR" sz="1400" b="1" i="1" dirty="0">
                <a:solidFill>
                  <a:srgbClr val="534B54"/>
                </a:solidFill>
                <a:latin typeface="Trebuchet MS" panose="020B0603020202020204" pitchFamily="34" charset="0"/>
              </a:rPr>
              <a:t>ugmenter la production d’énergie propre</a:t>
            </a:r>
            <a:endParaRPr lang="fr-FR" sz="1400" i="1" dirty="0">
              <a:solidFill>
                <a:srgbClr val="534B54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F5ABEE-1397-5274-40E8-4029B1682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45" y="1852703"/>
            <a:ext cx="482073" cy="338555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B0E034F-16AF-B6ED-93C8-CA114641D8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39281" flipV="1">
            <a:off x="3202718" y="3782663"/>
            <a:ext cx="916039" cy="7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77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0AA78-D9E8-FC72-2480-E84FA4004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12B6DB4C-3FA8-FDF7-6515-10BB7A18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6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CD8BBC3-BBC4-4BBD-ED76-29C852F29753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31994C-43CC-06B9-AAB8-40D67FA51A6E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00FE399-79CB-BFE2-8F11-E72559576192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58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 planification écologique en BFC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A28A51-B04D-235C-39ED-950E50AD52CB}"/>
              </a:ext>
            </a:extLst>
          </p:cNvPr>
          <p:cNvSpPr txBox="1"/>
          <p:nvPr/>
        </p:nvSpPr>
        <p:spPr>
          <a:xfrm>
            <a:off x="1110426" y="833158"/>
            <a:ext cx="7056784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600" i="1" dirty="0">
                <a:solidFill>
                  <a:srgbClr val="534B54"/>
                </a:solidFill>
                <a:latin typeface="Trebuchet MS" panose="020B0603020202020204" pitchFamily="34" charset="0"/>
              </a:rPr>
              <a:t>Quelques chiffres-clés en région BFC</a:t>
            </a:r>
          </a:p>
          <a:p>
            <a:pPr algn="just">
              <a:spcBef>
                <a:spcPts val="300"/>
              </a:spcBef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(d’après le diagnostic de la COP BFC d’avril 2024 et SRADDET BFC)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BF9472A-19D1-BFE9-CA2A-EE1754E9A9C3}"/>
              </a:ext>
            </a:extLst>
          </p:cNvPr>
          <p:cNvSpPr txBox="1"/>
          <p:nvPr/>
        </p:nvSpPr>
        <p:spPr>
          <a:xfrm>
            <a:off x="683568" y="1580857"/>
            <a:ext cx="7331166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61 % des logements ont été construits avant 1975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2ème région française avec le plus de logements classés E, F, G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Plus de la moitié des résidences principales chauffées au gaz ou au fioul</a:t>
            </a:r>
          </a:p>
          <a:p>
            <a:pPr marL="285750" indent="-2857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Dans la majorité des territoires ruraux, la distance médiane domicile – travail a augmenté de plus de 50 % en 20 ans.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9601F9-407B-31E4-3C59-26E685D14523}"/>
              </a:ext>
            </a:extLst>
          </p:cNvPr>
          <p:cNvSpPr txBox="1"/>
          <p:nvPr/>
        </p:nvSpPr>
        <p:spPr>
          <a:xfrm>
            <a:off x="679308" y="3617455"/>
            <a:ext cx="34372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Seulement 23 % de l’énergie consommée en BFC est produite en région. 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Le bois-énergie est la 1</a:t>
            </a:r>
            <a:r>
              <a:rPr lang="fr-FR" sz="1400" b="1" baseline="30000" dirty="0">
                <a:solidFill>
                  <a:srgbClr val="534B54"/>
                </a:solidFill>
                <a:latin typeface="Trebuchet MS" panose="020B0603020202020204" pitchFamily="34" charset="0"/>
              </a:rPr>
              <a:t>ère</a:t>
            </a:r>
            <a:r>
              <a:rPr lang="fr-FR" sz="1400" b="1" dirty="0">
                <a:solidFill>
                  <a:srgbClr val="534B54"/>
                </a:solidFill>
                <a:latin typeface="Trebuchet MS" panose="020B0603020202020204" pitchFamily="34" charset="0"/>
              </a:rPr>
              <a:t> ENR en région</a:t>
            </a: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 </a:t>
            </a: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Bois des ménages = 41 % de la production ENR</a:t>
            </a: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Chaufferies biomasse = 22 % de la production ENR.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312D75E-4164-F4A2-438E-B6EC3C4DCF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475" t="19200" r="12200" b="38800"/>
          <a:stretch/>
        </p:blipFill>
        <p:spPr>
          <a:xfrm>
            <a:off x="4214674" y="3087864"/>
            <a:ext cx="4677806" cy="318941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BAF1D6E-7001-BD32-0235-312B932BE9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02242"/>
            <a:ext cx="482073" cy="3385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D310F8-9410-6A53-EC4D-33BE98E3C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30141"/>
            <a:ext cx="482073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1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87B92-1929-0FE5-BD8C-1B7B9E95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D77E21A0-DA11-B0E1-7DD2-C88C0F3C4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7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9BE95D9-0B47-F200-FBEA-FF31A14F9AB9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8411686-D324-14D4-53FE-55DB5E6D2B4F}"/>
              </a:ext>
            </a:extLst>
          </p:cNvPr>
          <p:cNvSpPr txBox="1"/>
          <p:nvPr/>
        </p:nvSpPr>
        <p:spPr>
          <a:xfrm>
            <a:off x="323528" y="6364318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8D2EEBE-689D-CC22-847B-BF663C13A561}"/>
              </a:ext>
            </a:extLst>
          </p:cNvPr>
          <p:cNvSpPr txBox="1">
            <a:spLocks/>
          </p:cNvSpPr>
          <p:nvPr/>
        </p:nvSpPr>
        <p:spPr>
          <a:xfrm>
            <a:off x="1080000" y="180000"/>
            <a:ext cx="7509520" cy="58470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 planification écologique en BFC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BFAA49-C6FB-5119-ADA6-DC20E060BC66}"/>
              </a:ext>
            </a:extLst>
          </p:cNvPr>
          <p:cNvSpPr txBox="1"/>
          <p:nvPr/>
        </p:nvSpPr>
        <p:spPr>
          <a:xfrm>
            <a:off x="1158820" y="2116538"/>
            <a:ext cx="6017780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19 % de la production d’électricité est d’origine locale renouvelable (moyenne nationale 24 %; objectif 2030 31%)</a:t>
            </a:r>
          </a:p>
          <a:p>
            <a:pPr marL="354013"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marL="354013"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Hydroélectricité : 525 MW installés (6ème région sur 13)</a:t>
            </a:r>
          </a:p>
          <a:p>
            <a:pPr marL="354013"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marL="354013"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Solaire photovoltaïque : 628 MW installés fin 2022 (objectif 2030 3800 MW)</a:t>
            </a:r>
          </a:p>
          <a:p>
            <a:pPr marL="354013"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marL="354013"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Eolien : 1028 MW installés fin 2022 (objectif 2030 2800 MW)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26124E3-6EC9-A668-F6DD-609C4BB41F97}"/>
              </a:ext>
            </a:extLst>
          </p:cNvPr>
          <p:cNvSpPr txBox="1"/>
          <p:nvPr/>
        </p:nvSpPr>
        <p:spPr>
          <a:xfrm>
            <a:off x="1121091" y="1581300"/>
            <a:ext cx="60453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Un objectif : Vers une Région à énergie positive et bas carbone en 2050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2A1538-61A2-0F70-7633-BA1AD1E1A6DD}"/>
              </a:ext>
            </a:extLst>
          </p:cNvPr>
          <p:cNvSpPr txBox="1"/>
          <p:nvPr/>
        </p:nvSpPr>
        <p:spPr>
          <a:xfrm>
            <a:off x="1110426" y="833158"/>
            <a:ext cx="7056784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600" i="1" dirty="0">
                <a:solidFill>
                  <a:srgbClr val="534B54"/>
                </a:solidFill>
                <a:latin typeface="Trebuchet MS" panose="020B0603020202020204" pitchFamily="34" charset="0"/>
              </a:rPr>
              <a:t>Quelques chiffres-clés en région BFC</a:t>
            </a:r>
          </a:p>
          <a:p>
            <a:pPr algn="just">
              <a:spcBef>
                <a:spcPts val="300"/>
              </a:spcBef>
            </a:pPr>
            <a:r>
              <a:rPr lang="fr-FR" sz="1200" i="1" dirty="0">
                <a:solidFill>
                  <a:srgbClr val="534B54"/>
                </a:solidFill>
                <a:latin typeface="Trebuchet MS" panose="020B0603020202020204" pitchFamily="34" charset="0"/>
              </a:rPr>
              <a:t>(d’après le diagnostic de la COP BFC d’avril 2024 et SRADDET BFC)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1947ED4-399A-BCEA-E176-E70EB01B80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1" y="2820529"/>
            <a:ext cx="482073" cy="3385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DDD947-AC32-983B-E6F6-73673CCB9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40" y="3316328"/>
            <a:ext cx="482073" cy="33855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3C6CB2-9F07-8EF5-1A95-EF8A7A8865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39" y="4026549"/>
            <a:ext cx="482073" cy="338555"/>
          </a:xfrm>
          <a:prstGeom prst="rect">
            <a:avLst/>
          </a:prstGeom>
        </p:spPr>
      </p:pic>
      <p:sp>
        <p:nvSpPr>
          <p:cNvPr id="14" name="Flèche : pentagone 13">
            <a:extLst>
              <a:ext uri="{FF2B5EF4-FFF2-40B4-BE49-F238E27FC236}">
                <a16:creationId xmlns:a16="http://schemas.microsoft.com/office/drawing/2014/main" id="{74B4BFCE-4484-8C52-B9F9-FED368170C77}"/>
              </a:ext>
            </a:extLst>
          </p:cNvPr>
          <p:cNvSpPr/>
          <p:nvPr/>
        </p:nvSpPr>
        <p:spPr>
          <a:xfrm>
            <a:off x="446122" y="5320070"/>
            <a:ext cx="8312675" cy="97764"/>
          </a:xfrm>
          <a:prstGeom prst="homePlate">
            <a:avLst/>
          </a:prstGeom>
          <a:solidFill>
            <a:srgbClr val="EA5B0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50ACDD8E-5D28-98E1-E15E-1D68C5F33CDE}"/>
              </a:ext>
            </a:extLst>
          </p:cNvPr>
          <p:cNvCxnSpPr>
            <a:cxnSpLocks/>
            <a:stCxn id="36" idx="0"/>
          </p:cNvCxnSpPr>
          <p:nvPr/>
        </p:nvCxnSpPr>
        <p:spPr>
          <a:xfrm rot="5400000" flipH="1" flipV="1">
            <a:off x="4450554" y="1998925"/>
            <a:ext cx="470148" cy="5922586"/>
          </a:xfrm>
          <a:prstGeom prst="bentConnector2">
            <a:avLst/>
          </a:prstGeom>
          <a:ln w="28575">
            <a:solidFill>
              <a:srgbClr val="EA5B0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0CAA807F-E7D3-78BE-DC50-B401FB4ABAE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582173" y="4292586"/>
            <a:ext cx="86802" cy="1800199"/>
          </a:xfrm>
          <a:prstGeom prst="bentConnector2">
            <a:avLst/>
          </a:prstGeom>
          <a:ln w="28575">
            <a:solidFill>
              <a:srgbClr val="EA5B0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F25300EA-6369-E772-123A-ECBC4DA4E2DE}"/>
              </a:ext>
            </a:extLst>
          </p:cNvPr>
          <p:cNvSpPr txBox="1"/>
          <p:nvPr/>
        </p:nvSpPr>
        <p:spPr>
          <a:xfrm>
            <a:off x="2320926" y="4917626"/>
            <a:ext cx="4820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X 6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F2D704E-9F2B-6753-DC86-C88732C72354}"/>
              </a:ext>
            </a:extLst>
          </p:cNvPr>
          <p:cNvSpPr txBox="1"/>
          <p:nvPr/>
        </p:nvSpPr>
        <p:spPr>
          <a:xfrm>
            <a:off x="4397781" y="4703326"/>
            <a:ext cx="6736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X 17</a:t>
            </a:r>
          </a:p>
        </p:txBody>
      </p: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8A9106C2-7FF7-090B-839B-C11CC2658AB6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4466844" y="2760560"/>
            <a:ext cx="446210" cy="5931228"/>
          </a:xfrm>
          <a:prstGeom prst="bentConnector2">
            <a:avLst/>
          </a:prstGeom>
          <a:ln w="28575">
            <a:solidFill>
              <a:srgbClr val="EA5B0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3EAD326E-1B60-DA19-8292-8D900041D10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583027" y="4598716"/>
            <a:ext cx="86802" cy="1800199"/>
          </a:xfrm>
          <a:prstGeom prst="bentConnector2">
            <a:avLst/>
          </a:prstGeom>
          <a:ln w="28575">
            <a:solidFill>
              <a:srgbClr val="EA5B0C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05297B54-D70D-5A22-D6C4-0B7A0592A6DC}"/>
              </a:ext>
            </a:extLst>
          </p:cNvPr>
          <p:cNvSpPr txBox="1"/>
          <p:nvPr/>
        </p:nvSpPr>
        <p:spPr>
          <a:xfrm>
            <a:off x="2320926" y="5506150"/>
            <a:ext cx="59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X 2,7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797D590-7370-3543-2CC0-889EB9B9E0EB}"/>
              </a:ext>
            </a:extLst>
          </p:cNvPr>
          <p:cNvSpPr txBox="1"/>
          <p:nvPr/>
        </p:nvSpPr>
        <p:spPr>
          <a:xfrm>
            <a:off x="4397781" y="5713511"/>
            <a:ext cx="59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X 4,3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DCE5C806-1AA2-169D-E94B-F6E121F9AAC0}"/>
              </a:ext>
            </a:extLst>
          </p:cNvPr>
          <p:cNvSpPr/>
          <p:nvPr/>
        </p:nvSpPr>
        <p:spPr>
          <a:xfrm>
            <a:off x="1398380" y="5202084"/>
            <a:ext cx="671471" cy="280747"/>
          </a:xfrm>
          <a:prstGeom prst="roundRect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9B17179F-EA1F-66D2-E958-C51F6E3FE79F}"/>
              </a:ext>
            </a:extLst>
          </p:cNvPr>
          <p:cNvSpPr/>
          <p:nvPr/>
        </p:nvSpPr>
        <p:spPr>
          <a:xfrm>
            <a:off x="3239852" y="5226879"/>
            <a:ext cx="671471" cy="280747"/>
          </a:xfrm>
          <a:prstGeom prst="roundRect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A53271FA-FDDE-B02E-9494-30AEF85ACF66}"/>
              </a:ext>
            </a:extLst>
          </p:cNvPr>
          <p:cNvSpPr/>
          <p:nvPr/>
        </p:nvSpPr>
        <p:spPr>
          <a:xfrm>
            <a:off x="7318974" y="5233860"/>
            <a:ext cx="671471" cy="280747"/>
          </a:xfrm>
          <a:prstGeom prst="roundRect">
            <a:avLst/>
          </a:prstGeom>
          <a:solidFill>
            <a:schemeClr val="bg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22891AB-237D-0387-B2F1-27352B7019C6}"/>
              </a:ext>
            </a:extLst>
          </p:cNvPr>
          <p:cNvSpPr txBox="1"/>
          <p:nvPr/>
        </p:nvSpPr>
        <p:spPr>
          <a:xfrm>
            <a:off x="1426890" y="5195292"/>
            <a:ext cx="59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2022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C5F472C-7894-8A8D-A8E7-6BE725DE445F}"/>
              </a:ext>
            </a:extLst>
          </p:cNvPr>
          <p:cNvSpPr txBox="1"/>
          <p:nvPr/>
        </p:nvSpPr>
        <p:spPr>
          <a:xfrm>
            <a:off x="3292121" y="5202084"/>
            <a:ext cx="59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2030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C96C6E3D-345F-D373-604C-D80CFB85AB29}"/>
              </a:ext>
            </a:extLst>
          </p:cNvPr>
          <p:cNvSpPr txBox="1"/>
          <p:nvPr/>
        </p:nvSpPr>
        <p:spPr>
          <a:xfrm>
            <a:off x="7357264" y="5213363"/>
            <a:ext cx="5948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EA5B0C"/>
                </a:solidFill>
                <a:latin typeface="Trebuchet MS" panose="020B0603020202020204" pitchFamily="34" charset="0"/>
              </a:rPr>
              <a:t>2050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3032179E-0FCC-C568-7ECC-C2DA41079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9" y="4580603"/>
            <a:ext cx="594890" cy="594890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E352C19E-A23D-66F6-B4E8-C961A0B09E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2" y="5443296"/>
            <a:ext cx="684791" cy="684791"/>
          </a:xfrm>
          <a:prstGeom prst="rect">
            <a:avLst/>
          </a:prstGeom>
        </p:spPr>
      </p:pic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1207F4D-AAC0-FC79-C1AB-5769D2FA6BBF}"/>
              </a:ext>
            </a:extLst>
          </p:cNvPr>
          <p:cNvCxnSpPr/>
          <p:nvPr/>
        </p:nvCxnSpPr>
        <p:spPr>
          <a:xfrm>
            <a:off x="3533707" y="4751353"/>
            <a:ext cx="0" cy="424140"/>
          </a:xfrm>
          <a:prstGeom prst="line">
            <a:avLst/>
          </a:prstGeom>
          <a:ln w="28575">
            <a:solidFill>
              <a:srgbClr val="EA5B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8DC73EB8-6C5A-11E1-8705-30A2DD42EB5B}"/>
              </a:ext>
            </a:extLst>
          </p:cNvPr>
          <p:cNvCxnSpPr/>
          <p:nvPr/>
        </p:nvCxnSpPr>
        <p:spPr>
          <a:xfrm>
            <a:off x="3532410" y="5542217"/>
            <a:ext cx="0" cy="424140"/>
          </a:xfrm>
          <a:prstGeom prst="line">
            <a:avLst/>
          </a:prstGeom>
          <a:ln w="28575">
            <a:solidFill>
              <a:srgbClr val="EA5B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506FACE-E6AD-71C9-8ECD-5D2606E6972E}"/>
              </a:ext>
            </a:extLst>
          </p:cNvPr>
          <p:cNvCxnSpPr/>
          <p:nvPr/>
        </p:nvCxnSpPr>
        <p:spPr>
          <a:xfrm>
            <a:off x="7646921" y="4771152"/>
            <a:ext cx="0" cy="424140"/>
          </a:xfrm>
          <a:prstGeom prst="line">
            <a:avLst/>
          </a:prstGeom>
          <a:ln w="28575">
            <a:solidFill>
              <a:srgbClr val="EA5B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46818754-238E-58FD-241F-449A86FD6444}"/>
              </a:ext>
            </a:extLst>
          </p:cNvPr>
          <p:cNvCxnSpPr/>
          <p:nvPr/>
        </p:nvCxnSpPr>
        <p:spPr>
          <a:xfrm>
            <a:off x="7645624" y="5562016"/>
            <a:ext cx="0" cy="424140"/>
          </a:xfrm>
          <a:prstGeom prst="line">
            <a:avLst/>
          </a:prstGeom>
          <a:ln w="28575">
            <a:solidFill>
              <a:srgbClr val="EA5B0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631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415E4-20AF-BEBC-71DA-17A8C859C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3D3A5636-4944-6DC1-074B-DA072DC35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8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8D90923-ADA5-2A92-E2DD-CE04BD7A4058}"/>
              </a:ext>
            </a:extLst>
          </p:cNvPr>
          <p:cNvSpPr txBox="1">
            <a:spLocks/>
          </p:cNvSpPr>
          <p:nvPr/>
        </p:nvSpPr>
        <p:spPr>
          <a:xfrm>
            <a:off x="1259632" y="180000"/>
            <a:ext cx="7776864" cy="9361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Une typologie des collectivités locales en région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3B77AA-C931-93B0-938A-B158B6C038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956" t="32204" r="12612" b="9355"/>
          <a:stretch/>
        </p:blipFill>
        <p:spPr>
          <a:xfrm>
            <a:off x="1110243" y="1086663"/>
            <a:ext cx="7272808" cy="557791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51BF4FC-1F9C-32CB-259A-BF5E80D12AD5}"/>
              </a:ext>
            </a:extLst>
          </p:cNvPr>
          <p:cNvSpPr txBox="1"/>
          <p:nvPr/>
        </p:nvSpPr>
        <p:spPr>
          <a:xfrm>
            <a:off x="1110243" y="6400412"/>
            <a:ext cx="2667878" cy="40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900" i="1" dirty="0">
                <a:solidFill>
                  <a:schemeClr val="bg1"/>
                </a:solidFill>
                <a:latin typeface="Trebuchet MS" panose="020B0603020202020204" pitchFamily="34" charset="0"/>
              </a:rPr>
              <a:t>Source : ANCT, Observatoire des territoires</a:t>
            </a:r>
          </a:p>
          <a:p>
            <a:pPr algn="just">
              <a:spcBef>
                <a:spcPts val="300"/>
              </a:spcBef>
            </a:pPr>
            <a:endParaRPr lang="fr-FR" sz="900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F73F6F2-FB1D-30EA-1B8D-232D806270E9}"/>
              </a:ext>
            </a:extLst>
          </p:cNvPr>
          <p:cNvSpPr txBox="1"/>
          <p:nvPr/>
        </p:nvSpPr>
        <p:spPr>
          <a:xfrm>
            <a:off x="1830323" y="1108504"/>
            <a:ext cx="5832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900" i="1">
                <a:latin typeface="Trebuchet MS" panose="020B0603020202020204" pitchFamily="34" charset="0"/>
              </a:defRPr>
            </a:lvl1pPr>
          </a:lstStyle>
          <a:p>
            <a:r>
              <a:rPr lang="fr-FR" sz="1050" b="1" dirty="0">
                <a:solidFill>
                  <a:schemeClr val="bg1"/>
                </a:solidFill>
              </a:rPr>
              <a:t>UNE APPROCHE MORPHOLOGIQUE DES TERRITOIRES : LA GRILLE COMMUNALE DE DENSITÉ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FAF607-584F-6B09-C3BC-528D0331237E}"/>
              </a:ext>
            </a:extLst>
          </p:cNvPr>
          <p:cNvGrpSpPr/>
          <p:nvPr/>
        </p:nvGrpSpPr>
        <p:grpSpPr>
          <a:xfrm>
            <a:off x="7060246" y="5215285"/>
            <a:ext cx="1995318" cy="1185127"/>
            <a:chOff x="6653088" y="4897735"/>
            <a:chExt cx="1995318" cy="118512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20A7F06-3A19-A85E-85BD-25A797B5C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3587" t="44222" r="-18" b="42267"/>
            <a:stretch/>
          </p:blipFill>
          <p:spPr>
            <a:xfrm>
              <a:off x="6689416" y="4925276"/>
              <a:ext cx="1958990" cy="1157586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66C727D8-B2D2-BAA9-DDC6-125469DD38F6}"/>
                </a:ext>
              </a:extLst>
            </p:cNvPr>
            <p:cNvSpPr txBox="1"/>
            <p:nvPr/>
          </p:nvSpPr>
          <p:spPr>
            <a:xfrm>
              <a:off x="6653088" y="4897735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1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7803893-1A09-DD99-BCE8-FD60A3213589}"/>
                </a:ext>
              </a:extLst>
            </p:cNvPr>
            <p:cNvSpPr txBox="1"/>
            <p:nvPr/>
          </p:nvSpPr>
          <p:spPr>
            <a:xfrm>
              <a:off x="6653088" y="5054889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2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2F7ED7B3-DB3A-14C8-FC3C-9DCCE29DA36F}"/>
                </a:ext>
              </a:extLst>
            </p:cNvPr>
            <p:cNvSpPr txBox="1"/>
            <p:nvPr/>
          </p:nvSpPr>
          <p:spPr>
            <a:xfrm>
              <a:off x="6653088" y="5212043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3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F756DB18-56FD-6C6D-DAC7-8C935177A6D0}"/>
                </a:ext>
              </a:extLst>
            </p:cNvPr>
            <p:cNvSpPr txBox="1"/>
            <p:nvPr/>
          </p:nvSpPr>
          <p:spPr>
            <a:xfrm>
              <a:off x="6653088" y="5369197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4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6EBA9B4E-51BA-F7F9-C623-D5F5A52E3240}"/>
                </a:ext>
              </a:extLst>
            </p:cNvPr>
            <p:cNvSpPr txBox="1"/>
            <p:nvPr/>
          </p:nvSpPr>
          <p:spPr>
            <a:xfrm>
              <a:off x="6653088" y="5526351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5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F7B692E8-A47C-EDBC-C9A9-E778C9C65EF2}"/>
                </a:ext>
              </a:extLst>
            </p:cNvPr>
            <p:cNvSpPr txBox="1"/>
            <p:nvPr/>
          </p:nvSpPr>
          <p:spPr>
            <a:xfrm>
              <a:off x="6653088" y="5683505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6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F91DCE7-75E7-E3BF-DA91-AA247B39E34F}"/>
                </a:ext>
              </a:extLst>
            </p:cNvPr>
            <p:cNvSpPr txBox="1"/>
            <p:nvPr/>
          </p:nvSpPr>
          <p:spPr>
            <a:xfrm>
              <a:off x="6653088" y="5840659"/>
              <a:ext cx="33762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>
                  <a:solidFill>
                    <a:schemeClr val="bg1">
                      <a:lumMod val="95000"/>
                    </a:schemeClr>
                  </a:solidFill>
                  <a:latin typeface="Trebuchet MS" panose="020B0603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12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D999-8C4F-F5E8-403F-BB8C8ABCB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BD9678F-9BD2-6BB0-4725-B0568EB58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03" t="1559" r="2119" b="495"/>
          <a:stretch/>
        </p:blipFill>
        <p:spPr>
          <a:xfrm>
            <a:off x="3621920" y="2129018"/>
            <a:ext cx="5275615" cy="3135369"/>
          </a:xfrm>
          <a:prstGeom prst="rect">
            <a:avLst/>
          </a:prstGeom>
        </p:spPr>
      </p:pic>
      <p:sp>
        <p:nvSpPr>
          <p:cNvPr id="21" name="Espace réservé du numéro de diapositive 1">
            <a:extLst>
              <a:ext uri="{FF2B5EF4-FFF2-40B4-BE49-F238E27FC236}">
                <a16:creationId xmlns:a16="http://schemas.microsoft.com/office/drawing/2014/main" id="{C122640E-616F-9421-0BBF-ED1CB124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16216" y="6405670"/>
            <a:ext cx="2133600" cy="191682"/>
          </a:xfrm>
        </p:spPr>
        <p:txBody>
          <a:bodyPr/>
          <a:lstStyle/>
          <a:p>
            <a:fld id="{1EEFCE0F-8997-4C07-A39E-F626D5288473}" type="slidenum">
              <a:rPr lang="fr-FR" sz="1200" smtClean="0">
                <a:solidFill>
                  <a:srgbClr val="534B54"/>
                </a:solidFill>
              </a:rPr>
              <a:t>9</a:t>
            </a:fld>
            <a:endParaRPr lang="fr-FR" dirty="0">
              <a:solidFill>
                <a:srgbClr val="534B54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ECB0B1D-B09A-FE15-8C2D-E5AEA1CE9846}"/>
              </a:ext>
            </a:extLst>
          </p:cNvPr>
          <p:cNvSpPr/>
          <p:nvPr/>
        </p:nvSpPr>
        <p:spPr>
          <a:xfrm>
            <a:off x="251520" y="6338856"/>
            <a:ext cx="38164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B5204F-FB99-365B-EC68-D086E45C2EC1}"/>
              </a:ext>
            </a:extLst>
          </p:cNvPr>
          <p:cNvSpPr txBox="1"/>
          <p:nvPr/>
        </p:nvSpPr>
        <p:spPr>
          <a:xfrm>
            <a:off x="323528" y="6400412"/>
            <a:ext cx="5832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CD5916"/>
                </a:solidFill>
                <a:latin typeface="Trebuchet MS" panose="020B0603020202020204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16/10/2024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2038C27-139A-C596-FD52-A1BF5C666492}"/>
              </a:ext>
            </a:extLst>
          </p:cNvPr>
          <p:cNvSpPr txBox="1"/>
          <p:nvPr/>
        </p:nvSpPr>
        <p:spPr>
          <a:xfrm>
            <a:off x="863989" y="2234715"/>
            <a:ext cx="313194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Plus de 94 % des communes en région identifiées comme des communes rurales (contre 88% en France).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86% des communes ont moins de 1 000 habitants.</a:t>
            </a:r>
          </a:p>
          <a:p>
            <a:pPr algn="just">
              <a:spcBef>
                <a:spcPts val="300"/>
              </a:spcBef>
            </a:pPr>
            <a:endParaRPr lang="fr-FR" sz="1400" dirty="0">
              <a:solidFill>
                <a:srgbClr val="534B54"/>
              </a:solidFill>
              <a:latin typeface="Trebuchet MS" panose="020B0603020202020204" pitchFamily="34" charset="0"/>
            </a:endParaRPr>
          </a:p>
          <a:p>
            <a:pPr algn="just">
              <a:spcBef>
                <a:spcPts val="300"/>
              </a:spcBef>
            </a:pPr>
            <a:r>
              <a:rPr lang="fr-FR" sz="1400" dirty="0">
                <a:solidFill>
                  <a:srgbClr val="534B54"/>
                </a:solidFill>
                <a:latin typeface="Trebuchet MS" panose="020B0603020202020204" pitchFamily="34" charset="0"/>
              </a:rPr>
              <a:t>71% des communes ont moins de 500 habitants.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6A2CE90-5198-C5B6-52E2-15CDFC000FCB}"/>
              </a:ext>
            </a:extLst>
          </p:cNvPr>
          <p:cNvSpPr txBox="1"/>
          <p:nvPr/>
        </p:nvSpPr>
        <p:spPr>
          <a:xfrm>
            <a:off x="5364088" y="5807983"/>
            <a:ext cx="266787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fr-FR" sz="900" i="1" dirty="0">
                <a:solidFill>
                  <a:srgbClr val="534B54"/>
                </a:solidFill>
                <a:latin typeface="Trebuchet MS" panose="020B0603020202020204" pitchFamily="34" charset="0"/>
              </a:rPr>
              <a:t>Source : ANCT, Observatoire des territoires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A34DC63-409F-7528-34CD-CD544A2C1AF7}"/>
              </a:ext>
            </a:extLst>
          </p:cNvPr>
          <p:cNvSpPr txBox="1"/>
          <p:nvPr/>
        </p:nvSpPr>
        <p:spPr>
          <a:xfrm>
            <a:off x="4538343" y="1722909"/>
            <a:ext cx="3955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1" i="1" dirty="0">
                <a:latin typeface="Trebuchet MS" panose="020B0603020202020204" pitchFamily="34" charset="0"/>
              </a:rPr>
              <a:t>Ventilation par typologies de la grille communale de densité</a:t>
            </a:r>
          </a:p>
          <a:p>
            <a:pPr algn="ctr"/>
            <a:r>
              <a:rPr lang="fr-FR" sz="900" b="1" i="1" dirty="0">
                <a:latin typeface="Trebuchet MS" panose="020B0603020202020204" pitchFamily="34" charset="0"/>
              </a:rPr>
              <a:t>(% de communes)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B9ABFD-3F7F-7B61-D9CF-83602AF027EF}"/>
              </a:ext>
            </a:extLst>
          </p:cNvPr>
          <p:cNvSpPr txBox="1"/>
          <p:nvPr/>
        </p:nvSpPr>
        <p:spPr>
          <a:xfrm>
            <a:off x="2879944" y="5494397"/>
            <a:ext cx="16921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latin typeface="Trebuchet MS" panose="020B0603020202020204" pitchFamily="34" charset="0"/>
              </a:rPr>
              <a:t>Communes densément peuplées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EDAD743-AABD-68C4-014A-52AFD398B535}"/>
              </a:ext>
            </a:extLst>
          </p:cNvPr>
          <p:cNvSpPr txBox="1"/>
          <p:nvPr/>
        </p:nvSpPr>
        <p:spPr>
          <a:xfrm>
            <a:off x="4628547" y="5478440"/>
            <a:ext cx="169218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latin typeface="Trebuchet MS" panose="020B0603020202020204" pitchFamily="34" charset="0"/>
              </a:rPr>
              <a:t>Communes de densité moyenne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A04B32A-29FB-2BA3-7EA8-89D9BB3C21D9}"/>
              </a:ext>
            </a:extLst>
          </p:cNvPr>
          <p:cNvSpPr txBox="1"/>
          <p:nvPr/>
        </p:nvSpPr>
        <p:spPr>
          <a:xfrm>
            <a:off x="7308304" y="5482420"/>
            <a:ext cx="10801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latin typeface="Trebuchet MS" panose="020B0603020202020204" pitchFamily="34" charset="0"/>
              </a:rPr>
              <a:t>Communes rurales</a:t>
            </a:r>
          </a:p>
        </p:txBody>
      </p:sp>
      <p:sp>
        <p:nvSpPr>
          <p:cNvPr id="26" name="Accolade ouvrante 25">
            <a:extLst>
              <a:ext uri="{FF2B5EF4-FFF2-40B4-BE49-F238E27FC236}">
                <a16:creationId xmlns:a16="http://schemas.microsoft.com/office/drawing/2014/main" id="{F06B127E-8127-BE55-D8A1-902D8EB4F009}"/>
              </a:ext>
            </a:extLst>
          </p:cNvPr>
          <p:cNvSpPr/>
          <p:nvPr/>
        </p:nvSpPr>
        <p:spPr>
          <a:xfrm rot="16200000">
            <a:off x="7814880" y="4290534"/>
            <a:ext cx="72050" cy="2093312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C8F5B08-DA5E-B3DC-D73E-5D1E38B8B89C}"/>
              </a:ext>
            </a:extLst>
          </p:cNvPr>
          <p:cNvCxnSpPr>
            <a:cxnSpLocks/>
          </p:cNvCxnSpPr>
          <p:nvPr/>
        </p:nvCxnSpPr>
        <p:spPr>
          <a:xfrm>
            <a:off x="3995936" y="5264387"/>
            <a:ext cx="0" cy="23701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29">
            <a:extLst>
              <a:ext uri="{FF2B5EF4-FFF2-40B4-BE49-F238E27FC236}">
                <a16:creationId xmlns:a16="http://schemas.microsoft.com/office/drawing/2014/main" id="{CEDB5A73-9124-4142-D470-2E79FE5A2E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0" y="2234715"/>
            <a:ext cx="482073" cy="33855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C0212F-CF43-8FF5-A0E3-92419AA83F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4" y="3358147"/>
            <a:ext cx="482073" cy="338555"/>
          </a:xfrm>
          <a:prstGeom prst="rect">
            <a:avLst/>
          </a:prstGeom>
        </p:spPr>
      </p:pic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B3D37FC7-C5EC-8FE9-B81E-562EB8C9E791}"/>
              </a:ext>
            </a:extLst>
          </p:cNvPr>
          <p:cNvSpPr/>
          <p:nvPr/>
        </p:nvSpPr>
        <p:spPr>
          <a:xfrm rot="16200000">
            <a:off x="5438615" y="4290533"/>
            <a:ext cx="72050" cy="2093312"/>
          </a:xfrm>
          <a:prstGeom prst="lef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9008B23-96F0-1559-628A-C41C8A789043}"/>
              </a:ext>
            </a:extLst>
          </p:cNvPr>
          <p:cNvSpPr txBox="1">
            <a:spLocks/>
          </p:cNvSpPr>
          <p:nvPr/>
        </p:nvSpPr>
        <p:spPr>
          <a:xfrm>
            <a:off x="1259632" y="180000"/>
            <a:ext cx="7776864" cy="93610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000" dirty="0">
                <a:solidFill>
                  <a:srgbClr val="534B5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Une typologie des collectivités locales en région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12AFD0-F234-438F-C47C-A3F5D1B76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0" y="4048793"/>
            <a:ext cx="482073" cy="33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3452"/>
      </p:ext>
    </p:extLst>
  </p:cSld>
  <p:clrMapOvr>
    <a:masterClrMapping/>
  </p:clrMapOvr>
</p:sld>
</file>

<file path=ppt/theme/theme1.xml><?xml version="1.0" encoding="utf-8"?>
<a:theme xmlns:a="http://schemas.openxmlformats.org/drawingml/2006/main" name="Auda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au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1276</Words>
  <Application>Microsoft Office PowerPoint</Application>
  <PresentationFormat>Affichage à l'écran (4:3)</PresentationFormat>
  <Paragraphs>193</Paragraphs>
  <Slides>16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16</vt:i4>
      </vt:variant>
    </vt:vector>
  </HeadingPairs>
  <TitlesOfParts>
    <vt:vector size="26" baseType="lpstr">
      <vt:lpstr>Arial</vt:lpstr>
      <vt:lpstr>Calibri</vt:lpstr>
      <vt:lpstr>Georgia</vt:lpstr>
      <vt:lpstr>Myriad Pro Light</vt:lpstr>
      <vt:lpstr>Segoe UI Black</vt:lpstr>
      <vt:lpstr>Trebuchet MS</vt:lpstr>
      <vt:lpstr>Wingdings</vt:lpstr>
      <vt:lpstr>AudaB</vt:lpstr>
      <vt:lpstr>Conception personnalisée</vt:lpstr>
      <vt:lpstr>jaune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Jessica Moreau</dc:creator>
  <cp:lastModifiedBy>Benjamin Gracieux</cp:lastModifiedBy>
  <cp:revision>470</cp:revision>
  <cp:lastPrinted>2020-09-15T15:30:43Z</cp:lastPrinted>
  <dcterms:created xsi:type="dcterms:W3CDTF">2017-12-20T13:06:02Z</dcterms:created>
  <dcterms:modified xsi:type="dcterms:W3CDTF">2024-10-16T12:36:34Z</dcterms:modified>
</cp:coreProperties>
</file>